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2" r:id="rId1"/>
  </p:sldMasterIdLst>
  <p:notesMasterIdLst>
    <p:notesMasterId r:id="rId45"/>
  </p:notesMasterIdLst>
  <p:sldIdLst>
    <p:sldId id="564" r:id="rId2"/>
    <p:sldId id="420" r:id="rId3"/>
    <p:sldId id="501" r:id="rId4"/>
    <p:sldId id="430" r:id="rId5"/>
    <p:sldId id="361" r:id="rId6"/>
    <p:sldId id="502" r:id="rId7"/>
    <p:sldId id="436" r:id="rId8"/>
    <p:sldId id="437" r:id="rId9"/>
    <p:sldId id="438" r:id="rId10"/>
    <p:sldId id="555" r:id="rId11"/>
    <p:sldId id="364" r:id="rId12"/>
    <p:sldId id="500" r:id="rId13"/>
    <p:sldId id="366" r:id="rId14"/>
    <p:sldId id="365" r:id="rId15"/>
    <p:sldId id="582" r:id="rId16"/>
    <p:sldId id="583" r:id="rId17"/>
    <p:sldId id="571" r:id="rId18"/>
    <p:sldId id="455" r:id="rId19"/>
    <p:sldId id="574" r:id="rId20"/>
    <p:sldId id="565" r:id="rId21"/>
    <p:sldId id="499" r:id="rId22"/>
    <p:sldId id="576" r:id="rId23"/>
    <p:sldId id="577" r:id="rId24"/>
    <p:sldId id="575" r:id="rId25"/>
    <p:sldId id="568" r:id="rId26"/>
    <p:sldId id="569" r:id="rId27"/>
    <p:sldId id="579" r:id="rId28"/>
    <p:sldId id="522" r:id="rId29"/>
    <p:sldId id="422" r:id="rId30"/>
    <p:sldId id="497" r:id="rId31"/>
    <p:sldId id="515" r:id="rId32"/>
    <p:sldId id="382" r:id="rId33"/>
    <p:sldId id="383" r:id="rId34"/>
    <p:sldId id="394" r:id="rId35"/>
    <p:sldId id="403" r:id="rId36"/>
    <p:sldId id="509" r:id="rId37"/>
    <p:sldId id="484" r:id="rId38"/>
    <p:sldId id="485" r:id="rId39"/>
    <p:sldId id="486" r:id="rId40"/>
    <p:sldId id="552" r:id="rId41"/>
    <p:sldId id="511" r:id="rId42"/>
    <p:sldId id="547" r:id="rId43"/>
    <p:sldId id="42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 Robbins" initials="M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3712" autoAdjust="0"/>
  </p:normalViewPr>
  <p:slideViewPr>
    <p:cSldViewPr snapToGrid="0" snapToObjects="1">
      <p:cViewPr varScale="1">
        <p:scale>
          <a:sx n="58" d="100"/>
          <a:sy n="58" d="100"/>
        </p:scale>
        <p:origin x="1440" y="48"/>
      </p:cViewPr>
      <p:guideLst>
        <p:guide orient="horz" pos="2160"/>
        <p:guide pos="2880"/>
      </p:guideLst>
    </p:cSldViewPr>
  </p:slideViewPr>
  <p:outlineViewPr>
    <p:cViewPr>
      <p:scale>
        <a:sx n="33" d="100"/>
        <a:sy n="33" d="100"/>
      </p:scale>
      <p:origin x="0" y="-27888"/>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8426073132233"/>
          <c:y val="6.2906724511931536E-2"/>
          <c:w val="0.84578696343402204"/>
          <c:h val="0.73969631236443634"/>
        </c:manualLayout>
      </c:layout>
      <c:lineChart>
        <c:grouping val="standard"/>
        <c:varyColors val="0"/>
        <c:ser>
          <c:idx val="0"/>
          <c:order val="0"/>
          <c:tx>
            <c:strRef>
              <c:f>Sheet1!$A$2</c:f>
              <c:strCache>
                <c:ptCount val="1"/>
                <c:pt idx="0">
                  <c:v>Adherent</c:v>
                </c:pt>
              </c:strCache>
            </c:strRef>
          </c:tx>
          <c:spPr>
            <a:ln w="30175">
              <a:solidFill>
                <a:srgbClr val="63AAFE"/>
              </a:solidFill>
              <a:prstDash val="solid"/>
            </a:ln>
          </c:spPr>
          <c:marker>
            <c:symbol val="diamond"/>
            <c:size val="7"/>
            <c:spPr>
              <a:solidFill>
                <a:srgbClr val="63AAFE"/>
              </a:solidFill>
              <a:ln>
                <a:solidFill>
                  <a:srgbClr val="63AAFE"/>
                </a:solidFill>
                <a:prstDash val="solid"/>
              </a:ln>
            </c:spPr>
          </c:marker>
          <c:cat>
            <c:strRef>
              <c:f>Sheet1!$B$1:$D$1</c:f>
              <c:strCache>
                <c:ptCount val="3"/>
                <c:pt idx="0">
                  <c:v>6 month</c:v>
                </c:pt>
                <c:pt idx="1">
                  <c:v>12 months</c:v>
                </c:pt>
                <c:pt idx="2">
                  <c:v>18 months</c:v>
                </c:pt>
              </c:strCache>
            </c:strRef>
          </c:cat>
          <c:val>
            <c:numRef>
              <c:f>Sheet1!$B$2:$D$2</c:f>
              <c:numCache>
                <c:formatCode>General</c:formatCode>
                <c:ptCount val="3"/>
                <c:pt idx="0">
                  <c:v>6.0000000000000032E-2</c:v>
                </c:pt>
                <c:pt idx="1">
                  <c:v>0.11</c:v>
                </c:pt>
                <c:pt idx="2">
                  <c:v>0.17</c:v>
                </c:pt>
              </c:numCache>
            </c:numRef>
          </c:val>
          <c:smooth val="0"/>
        </c:ser>
        <c:ser>
          <c:idx val="1"/>
          <c:order val="1"/>
          <c:tx>
            <c:strRef>
              <c:f>Sheet1!$A$3</c:f>
              <c:strCache>
                <c:ptCount val="1"/>
                <c:pt idx="0">
                  <c:v>Non-Adherent</c:v>
                </c:pt>
              </c:strCache>
            </c:strRef>
          </c:tx>
          <c:spPr>
            <a:ln w="30175">
              <a:solidFill>
                <a:srgbClr val="DD2D32"/>
              </a:solidFill>
              <a:prstDash val="solid"/>
            </a:ln>
          </c:spPr>
          <c:marker>
            <c:symbol val="x"/>
            <c:size val="4"/>
            <c:spPr>
              <a:solidFill>
                <a:srgbClr val="DD2D32"/>
              </a:solidFill>
              <a:ln>
                <a:solidFill>
                  <a:srgbClr val="DD2D32"/>
                </a:solidFill>
                <a:prstDash val="solid"/>
              </a:ln>
            </c:spPr>
          </c:marker>
          <c:cat>
            <c:strRef>
              <c:f>Sheet1!$B$1:$D$1</c:f>
              <c:strCache>
                <c:ptCount val="3"/>
                <c:pt idx="0">
                  <c:v>6 month</c:v>
                </c:pt>
                <c:pt idx="1">
                  <c:v>12 months</c:v>
                </c:pt>
                <c:pt idx="2">
                  <c:v>18 months</c:v>
                </c:pt>
              </c:strCache>
            </c:strRef>
          </c:cat>
          <c:val>
            <c:numRef>
              <c:f>Sheet1!$B$3:$D$3</c:f>
              <c:numCache>
                <c:formatCode>General</c:formatCode>
                <c:ptCount val="3"/>
                <c:pt idx="0">
                  <c:v>0.13</c:v>
                </c:pt>
                <c:pt idx="1">
                  <c:v>0.25</c:v>
                </c:pt>
                <c:pt idx="2">
                  <c:v>0.32000000000000289</c:v>
                </c:pt>
              </c:numCache>
            </c:numRef>
          </c:val>
          <c:smooth val="0"/>
        </c:ser>
        <c:ser>
          <c:idx val="2"/>
          <c:order val="2"/>
          <c:tx>
            <c:strRef>
              <c:f>Sheet1!$A$4</c:f>
              <c:strCache>
                <c:ptCount val="1"/>
                <c:pt idx="0">
                  <c:v>Control</c:v>
                </c:pt>
              </c:strCache>
            </c:strRef>
          </c:tx>
          <c:spPr>
            <a:ln w="30175">
              <a:solidFill>
                <a:srgbClr val="FFF58C"/>
              </a:solidFill>
              <a:prstDash val="solid"/>
            </a:ln>
          </c:spPr>
          <c:marker>
            <c:symbol val="triangle"/>
            <c:size val="7"/>
            <c:spPr>
              <a:solidFill>
                <a:srgbClr val="FFF58C"/>
              </a:solidFill>
              <a:ln>
                <a:solidFill>
                  <a:srgbClr val="FFF58C"/>
                </a:solidFill>
                <a:prstDash val="solid"/>
              </a:ln>
            </c:spPr>
          </c:marker>
          <c:cat>
            <c:strRef>
              <c:f>Sheet1!$B$1:$D$1</c:f>
              <c:strCache>
                <c:ptCount val="3"/>
                <c:pt idx="0">
                  <c:v>6 month</c:v>
                </c:pt>
                <c:pt idx="1">
                  <c:v>12 months</c:v>
                </c:pt>
                <c:pt idx="2">
                  <c:v>18 months</c:v>
                </c:pt>
              </c:strCache>
            </c:strRef>
          </c:cat>
          <c:val>
            <c:numRef>
              <c:f>Sheet1!$B$4:$D$4</c:f>
              <c:numCache>
                <c:formatCode>General</c:formatCode>
                <c:ptCount val="3"/>
                <c:pt idx="0">
                  <c:v>9.0000000000000024E-2</c:v>
                </c:pt>
                <c:pt idx="1">
                  <c:v>0.19</c:v>
                </c:pt>
                <c:pt idx="2">
                  <c:v>0.27</c:v>
                </c:pt>
              </c:numCache>
            </c:numRef>
          </c:val>
          <c:smooth val="0"/>
        </c:ser>
        <c:dLbls>
          <c:showLegendKey val="0"/>
          <c:showVal val="0"/>
          <c:showCatName val="0"/>
          <c:showSerName val="0"/>
          <c:showPercent val="0"/>
          <c:showBubbleSize val="0"/>
        </c:dLbls>
        <c:marker val="1"/>
        <c:smooth val="0"/>
        <c:axId val="292820656"/>
        <c:axId val="292824184"/>
      </c:lineChart>
      <c:catAx>
        <c:axId val="292820656"/>
        <c:scaling>
          <c:orientation val="minMax"/>
        </c:scaling>
        <c:delete val="0"/>
        <c:axPos val="b"/>
        <c:numFmt formatCode="General" sourceLinked="1"/>
        <c:majorTickMark val="out"/>
        <c:minorTickMark val="none"/>
        <c:tickLblPos val="nextTo"/>
        <c:spPr>
          <a:ln w="2515">
            <a:solidFill>
              <a:srgbClr val="000000"/>
            </a:solidFill>
            <a:prstDash val="solid"/>
          </a:ln>
        </c:spPr>
        <c:txPr>
          <a:bodyPr rot="0" vert="horz"/>
          <a:lstStyle/>
          <a:p>
            <a:pPr>
              <a:defRPr sz="1841" b="0" i="0" u="none" strike="noStrike" baseline="0">
                <a:solidFill>
                  <a:srgbClr val="000000"/>
                </a:solidFill>
                <a:latin typeface="Goudy Old Style"/>
                <a:ea typeface="Goudy Old Style"/>
                <a:cs typeface="Goudy Old Style"/>
              </a:defRPr>
            </a:pPr>
            <a:endParaRPr lang="en-US"/>
          </a:p>
        </c:txPr>
        <c:crossAx val="292824184"/>
        <c:crosses val="autoZero"/>
        <c:auto val="1"/>
        <c:lblAlgn val="ctr"/>
        <c:lblOffset val="100"/>
        <c:tickLblSkip val="1"/>
        <c:tickMarkSkip val="1"/>
        <c:noMultiLvlLbl val="0"/>
      </c:catAx>
      <c:valAx>
        <c:axId val="292824184"/>
        <c:scaling>
          <c:orientation val="minMax"/>
        </c:scaling>
        <c:delete val="0"/>
        <c:axPos val="l"/>
        <c:majorGridlines>
          <c:spPr>
            <a:ln w="10058">
              <a:solidFill>
                <a:srgbClr val="FFCC99"/>
              </a:solidFill>
              <a:prstDash val="solid"/>
            </a:ln>
          </c:spPr>
        </c:majorGridlines>
        <c:numFmt formatCode="0.0%" sourceLinked="0"/>
        <c:majorTickMark val="out"/>
        <c:minorTickMark val="none"/>
        <c:tickLblPos val="nextTo"/>
        <c:spPr>
          <a:ln w="2515">
            <a:solidFill>
              <a:srgbClr val="000000"/>
            </a:solidFill>
            <a:prstDash val="solid"/>
          </a:ln>
        </c:spPr>
        <c:txPr>
          <a:bodyPr rot="0" vert="horz"/>
          <a:lstStyle/>
          <a:p>
            <a:pPr>
              <a:defRPr sz="1841" b="0" i="0" u="none" strike="noStrike" baseline="0">
                <a:solidFill>
                  <a:schemeClr val="tx1"/>
                </a:solidFill>
                <a:latin typeface="Goudy Old Style"/>
                <a:ea typeface="Goudy Old Style"/>
                <a:cs typeface="Goudy Old Style"/>
              </a:defRPr>
            </a:pPr>
            <a:endParaRPr lang="en-US"/>
          </a:p>
        </c:txPr>
        <c:crossAx val="292820656"/>
        <c:crosses val="autoZero"/>
        <c:crossBetween val="between"/>
      </c:valAx>
      <c:spPr>
        <a:noFill/>
        <a:ln w="20117">
          <a:solidFill>
            <a:srgbClr val="FFCC99"/>
          </a:solidFill>
          <a:prstDash val="solid"/>
        </a:ln>
      </c:spPr>
    </c:plotArea>
    <c:legend>
      <c:legendPos val="b"/>
      <c:layout>
        <c:manualLayout>
          <c:xMode val="edge"/>
          <c:yMode val="edge"/>
          <c:x val="0.28775834658187599"/>
          <c:y val="0.93709327548806964"/>
          <c:w val="0.55166931637520511"/>
          <c:h val="5.6399132321041434E-2"/>
        </c:manualLayout>
      </c:layout>
      <c:overlay val="0"/>
      <c:spPr>
        <a:noFill/>
        <a:ln w="10058">
          <a:solidFill>
            <a:srgbClr val="FFCC99"/>
          </a:solidFill>
          <a:prstDash val="solid"/>
        </a:ln>
      </c:spPr>
      <c:txPr>
        <a:bodyPr/>
        <a:lstStyle/>
        <a:p>
          <a:pPr>
            <a:defRPr sz="1275" b="0" i="0" u="none" strike="noStrike" baseline="0">
              <a:solidFill>
                <a:srgbClr val="000000"/>
              </a:solidFill>
              <a:latin typeface="Goudy Old Style"/>
              <a:ea typeface="Goudy Old Style"/>
              <a:cs typeface="Goudy Old Style"/>
            </a:defRPr>
          </a:pPr>
          <a:endParaRPr lang="en-US"/>
        </a:p>
      </c:txPr>
    </c:legend>
    <c:plotVisOnly val="1"/>
    <c:dispBlanksAs val="gap"/>
    <c:showDLblsOverMax val="0"/>
  </c:chart>
  <c:spPr>
    <a:noFill/>
    <a:ln>
      <a:noFill/>
    </a:ln>
  </c:spPr>
  <c:txPr>
    <a:bodyPr/>
    <a:lstStyle/>
    <a:p>
      <a:pPr>
        <a:defRPr sz="1406" b="1" i="0" u="none" strike="noStrike" baseline="0">
          <a:solidFill>
            <a:srgbClr val="000000"/>
          </a:solidFill>
          <a:latin typeface="Goudy Old Style"/>
          <a:ea typeface="Goudy Old Style"/>
          <a:cs typeface="Goudy Old Style"/>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45D5F-4C65-458C-93B1-E4E776AF3047}" type="doc">
      <dgm:prSet loTypeId="urn:microsoft.com/office/officeart/2005/8/layout/venn3" loCatId="relationship" qsTypeId="urn:microsoft.com/office/officeart/2005/8/quickstyle/simple5" qsCatId="simple" csTypeId="urn:microsoft.com/office/officeart/2005/8/colors/colorful2" csCatId="colorful" phldr="1"/>
      <dgm:spPr/>
    </dgm:pt>
    <dgm:pt modelId="{D5FDA37A-D2B7-4D84-8499-9AB2F7E84EC1}">
      <dgm:prSet phldrT="[Text]" custT="1"/>
      <dgm:spPr>
        <a:xfrm>
          <a:off x="1620351" y="688658"/>
          <a:ext cx="2719775" cy="2435005"/>
        </a:xfrm>
        <a:gradFill rotWithShape="0">
          <a:gsLst>
            <a:gs pos="0">
              <a:srgbClr val="333399">
                <a:alpha val="50000"/>
                <a:hueOff val="0"/>
                <a:satOff val="0"/>
                <a:lumOff val="0"/>
                <a:alphaOff val="0"/>
                <a:shade val="51000"/>
                <a:satMod val="130000"/>
              </a:srgbClr>
            </a:gs>
            <a:gs pos="80000">
              <a:srgbClr val="333399">
                <a:alpha val="50000"/>
                <a:hueOff val="0"/>
                <a:satOff val="0"/>
                <a:lumOff val="0"/>
                <a:alphaOff val="0"/>
                <a:shade val="93000"/>
                <a:satMod val="130000"/>
              </a:srgbClr>
            </a:gs>
            <a:gs pos="100000">
              <a:srgbClr val="33339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lIns="91440" rIns="182880" anchor="t"/>
        <a:lstStyle/>
        <a:p>
          <a:pPr algn="l"/>
          <a:endParaRPr lang="en-US" sz="1000" baseline="0" dirty="0" smtClean="0">
            <a:solidFill>
              <a:srgbClr val="FFFFFF"/>
            </a:solidFill>
            <a:latin typeface="Arial"/>
            <a:ea typeface="+mn-ea"/>
            <a:cs typeface="+mn-cs"/>
          </a:endParaRPr>
        </a:p>
        <a:p>
          <a:pPr algn="l"/>
          <a:endParaRPr lang="en-US" sz="1000" baseline="0" dirty="0" smtClean="0">
            <a:solidFill>
              <a:srgbClr val="FFFFFF"/>
            </a:solidFill>
            <a:latin typeface="Arial"/>
            <a:ea typeface="+mn-ea"/>
            <a:cs typeface="+mn-cs"/>
          </a:endParaRPr>
        </a:p>
      </dgm:t>
    </dgm:pt>
    <dgm:pt modelId="{FCA467E9-B307-4604-BCDD-45752A7A1DC7}" type="parTrans" cxnId="{740B2614-0AA4-490C-8824-7AC25E3B15B4}">
      <dgm:prSet/>
      <dgm:spPr/>
      <dgm:t>
        <a:bodyPr/>
        <a:lstStyle/>
        <a:p>
          <a:endParaRPr lang="en-US" sz="1000"/>
        </a:p>
      </dgm:t>
    </dgm:pt>
    <dgm:pt modelId="{250A1D48-D87A-4829-97B3-AC72354D76ED}" type="sibTrans" cxnId="{740B2614-0AA4-490C-8824-7AC25E3B15B4}">
      <dgm:prSet/>
      <dgm:spPr/>
      <dgm:t>
        <a:bodyPr/>
        <a:lstStyle/>
        <a:p>
          <a:endParaRPr lang="en-US" sz="1000"/>
        </a:p>
      </dgm:t>
    </dgm:pt>
    <dgm:pt modelId="{BDA354E6-1666-42F5-9C32-A48E60347C84}">
      <dgm:prSet phldrT="[Text]" custT="1"/>
      <dgm:spPr>
        <a:xfrm>
          <a:off x="3595182" y="692190"/>
          <a:ext cx="2681482" cy="2425183"/>
        </a:xfrm>
        <a:gradFill rotWithShape="0">
          <a:gsLst>
            <a:gs pos="0">
              <a:srgbClr val="333399">
                <a:alpha val="50000"/>
                <a:hueOff val="-4800000"/>
                <a:satOff val="-16668"/>
                <a:lumOff val="20000"/>
                <a:alphaOff val="0"/>
                <a:shade val="51000"/>
                <a:satMod val="130000"/>
              </a:srgbClr>
            </a:gs>
            <a:gs pos="80000">
              <a:srgbClr val="333399">
                <a:alpha val="50000"/>
                <a:hueOff val="-4800000"/>
                <a:satOff val="-16668"/>
                <a:lumOff val="20000"/>
                <a:alphaOff val="0"/>
                <a:shade val="93000"/>
                <a:satMod val="130000"/>
              </a:srgbClr>
            </a:gs>
            <a:gs pos="100000">
              <a:srgbClr val="333399">
                <a:alpha val="50000"/>
                <a:hueOff val="-4800000"/>
                <a:satOff val="-16668"/>
                <a:lumOff val="2000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lIns="640080" rIns="182880" anchor="t"/>
        <a:lstStyle/>
        <a:p>
          <a:pPr algn="r"/>
          <a:endParaRPr lang="en-US" sz="1000" dirty="0">
            <a:solidFill>
              <a:srgbClr val="FFFFFF"/>
            </a:solidFill>
            <a:latin typeface="Arial"/>
            <a:ea typeface="+mn-ea"/>
            <a:cs typeface="+mn-cs"/>
          </a:endParaRPr>
        </a:p>
      </dgm:t>
    </dgm:pt>
    <dgm:pt modelId="{4A957043-6B15-46B6-8275-2CFF4B692C31}" type="parTrans" cxnId="{F0AA77B0-0C24-4501-8004-24783D9F1C26}">
      <dgm:prSet/>
      <dgm:spPr/>
      <dgm:t>
        <a:bodyPr/>
        <a:lstStyle/>
        <a:p>
          <a:endParaRPr lang="en-US" sz="1000"/>
        </a:p>
      </dgm:t>
    </dgm:pt>
    <dgm:pt modelId="{ACD917F9-EE8F-4730-97ED-339811EBB88D}" type="sibTrans" cxnId="{F0AA77B0-0C24-4501-8004-24783D9F1C26}">
      <dgm:prSet/>
      <dgm:spPr/>
      <dgm:t>
        <a:bodyPr/>
        <a:lstStyle/>
        <a:p>
          <a:endParaRPr lang="en-US" sz="1000"/>
        </a:p>
      </dgm:t>
    </dgm:pt>
    <dgm:pt modelId="{EA67FF3C-447C-4756-BDE0-04817F692463}">
      <dgm:prSet phldrT="[Text]" custT="1"/>
      <dgm:spPr>
        <a:xfrm>
          <a:off x="1671008" y="2160628"/>
          <a:ext cx="2493199" cy="2450081"/>
        </a:xfrm>
        <a:gradFill rotWithShape="0">
          <a:gsLst>
            <a:gs pos="0">
              <a:srgbClr val="333399">
                <a:alpha val="50000"/>
                <a:hueOff val="-9600000"/>
                <a:satOff val="-33335"/>
                <a:lumOff val="40001"/>
                <a:alphaOff val="0"/>
                <a:shade val="51000"/>
                <a:satMod val="130000"/>
              </a:srgbClr>
            </a:gs>
            <a:gs pos="80000">
              <a:srgbClr val="333399">
                <a:alpha val="50000"/>
                <a:hueOff val="-9600000"/>
                <a:satOff val="-33335"/>
                <a:lumOff val="40001"/>
                <a:alphaOff val="0"/>
                <a:shade val="93000"/>
                <a:satMod val="130000"/>
              </a:srgbClr>
            </a:gs>
            <a:gs pos="100000">
              <a:srgbClr val="333399">
                <a:alpha val="50000"/>
                <a:hueOff val="-9600000"/>
                <a:satOff val="-33335"/>
                <a:lumOff val="4000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lIns="182880" tIns="274320" bIns="91440" anchor="b" anchorCtr="0"/>
        <a:lstStyle/>
        <a:p>
          <a:pPr algn="l"/>
          <a:endParaRPr lang="en-US" sz="1000" b="0" u="none" dirty="0">
            <a:solidFill>
              <a:srgbClr val="FFFFFF"/>
            </a:solidFill>
            <a:latin typeface="Arial"/>
            <a:ea typeface="+mn-ea"/>
            <a:cs typeface="+mn-cs"/>
          </a:endParaRPr>
        </a:p>
      </dgm:t>
    </dgm:pt>
    <dgm:pt modelId="{12558218-9480-454D-A5C0-5926D44B8CBF}" type="parTrans" cxnId="{AA821AB8-965D-49C0-B970-A440CCC4717A}">
      <dgm:prSet/>
      <dgm:spPr/>
      <dgm:t>
        <a:bodyPr/>
        <a:lstStyle/>
        <a:p>
          <a:endParaRPr lang="en-US" sz="1000"/>
        </a:p>
      </dgm:t>
    </dgm:pt>
    <dgm:pt modelId="{9215AE7C-1DEA-412B-873A-1B308536FED9}" type="sibTrans" cxnId="{AA821AB8-965D-49C0-B970-A440CCC4717A}">
      <dgm:prSet/>
      <dgm:spPr/>
      <dgm:t>
        <a:bodyPr/>
        <a:lstStyle/>
        <a:p>
          <a:endParaRPr lang="en-US" sz="1000"/>
        </a:p>
      </dgm:t>
    </dgm:pt>
    <dgm:pt modelId="{FF268DD4-318D-4F03-8F27-8CD4CBA2F6B0}">
      <dgm:prSet phldrT="[Text]" custT="1"/>
      <dgm:spPr>
        <a:xfrm>
          <a:off x="3740777" y="2160649"/>
          <a:ext cx="2538084" cy="2444524"/>
        </a:xfrm>
        <a:gradFill rotWithShape="0">
          <a:gsLst>
            <a:gs pos="0">
              <a:srgbClr val="333399">
                <a:hueOff val="-14400000"/>
                <a:satOff val="-50003"/>
                <a:lumOff val="60001"/>
                <a:shade val="51000"/>
                <a:satMod val="130000"/>
                <a:alpha val="42000"/>
              </a:srgbClr>
            </a:gs>
            <a:gs pos="80000">
              <a:srgbClr val="333399">
                <a:alpha val="50000"/>
                <a:hueOff val="-14400000"/>
                <a:satOff val="-50003"/>
                <a:lumOff val="60001"/>
                <a:alphaOff val="0"/>
                <a:shade val="93000"/>
                <a:satMod val="130000"/>
              </a:srgbClr>
            </a:gs>
            <a:gs pos="100000">
              <a:srgbClr val="333399">
                <a:alpha val="50000"/>
                <a:hueOff val="-14400000"/>
                <a:satOff val="-50003"/>
                <a:lumOff val="6000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lIns="182880" tIns="0" rIns="182880" bIns="91440" anchor="b"/>
        <a:lstStyle/>
        <a:p>
          <a:pPr algn="r"/>
          <a:endParaRPr lang="en-US" sz="1000" u="none" dirty="0" smtClean="0">
            <a:solidFill>
              <a:srgbClr val="FFFFFF"/>
            </a:solidFill>
            <a:latin typeface="Arial"/>
            <a:ea typeface="+mn-ea"/>
            <a:cs typeface="+mn-cs"/>
          </a:endParaRPr>
        </a:p>
      </dgm:t>
    </dgm:pt>
    <dgm:pt modelId="{C128C93E-F8FD-4A75-A764-116429CEC7C8}" type="parTrans" cxnId="{4847EFA0-A38E-40C7-9C57-8BF753E54E48}">
      <dgm:prSet/>
      <dgm:spPr/>
      <dgm:t>
        <a:bodyPr/>
        <a:lstStyle/>
        <a:p>
          <a:endParaRPr lang="en-US" sz="1000"/>
        </a:p>
      </dgm:t>
    </dgm:pt>
    <dgm:pt modelId="{41610E42-E0DD-439D-A4A2-AEA00C044881}" type="sibTrans" cxnId="{4847EFA0-A38E-40C7-9C57-8BF753E54E48}">
      <dgm:prSet/>
      <dgm:spPr/>
      <dgm:t>
        <a:bodyPr/>
        <a:lstStyle/>
        <a:p>
          <a:endParaRPr lang="en-US" sz="1000"/>
        </a:p>
      </dgm:t>
    </dgm:pt>
    <dgm:pt modelId="{6FA64D03-2757-48A2-A7BC-24D0F338C900}" type="pres">
      <dgm:prSet presAssocID="{99B45D5F-4C65-458C-93B1-E4E776AF3047}" presName="Name0" presStyleCnt="0">
        <dgm:presLayoutVars>
          <dgm:dir/>
          <dgm:resizeHandles val="exact"/>
        </dgm:presLayoutVars>
      </dgm:prSet>
      <dgm:spPr/>
    </dgm:pt>
    <dgm:pt modelId="{CE7E3CDB-71AC-400B-9367-7CF9FFC32E7F}" type="pres">
      <dgm:prSet presAssocID="{D5FDA37A-D2B7-4D84-8499-9AB2F7E84EC1}" presName="Name5" presStyleLbl="vennNode1" presStyleIdx="0" presStyleCnt="4" custScaleX="63140" custScaleY="56529" custLinFactX="17610" custLinFactNeighborX="100000" custLinFactNeighborY="-17663">
        <dgm:presLayoutVars>
          <dgm:bulletEnabled val="1"/>
        </dgm:presLayoutVars>
      </dgm:prSet>
      <dgm:spPr>
        <a:prstGeom prst="ellipse">
          <a:avLst/>
        </a:prstGeom>
      </dgm:spPr>
      <dgm:t>
        <a:bodyPr/>
        <a:lstStyle/>
        <a:p>
          <a:endParaRPr lang="en-US"/>
        </a:p>
      </dgm:t>
    </dgm:pt>
    <dgm:pt modelId="{DB1F68BF-9111-46D3-809F-7FCAABCC8DFD}" type="pres">
      <dgm:prSet presAssocID="{250A1D48-D87A-4829-97B3-AC72354D76ED}" presName="space" presStyleCnt="0"/>
      <dgm:spPr/>
    </dgm:pt>
    <dgm:pt modelId="{0E9134B5-7D78-4A70-B653-10861BDC4308}" type="pres">
      <dgm:prSet presAssocID="{BDA354E6-1666-42F5-9C32-A48E60347C84}" presName="Name5" presStyleLbl="vennNode1" presStyleIdx="1" presStyleCnt="4" custScaleX="62251" custScaleY="56301" custLinFactX="20316" custLinFactNeighborX="100000" custLinFactNeighborY="-17695">
        <dgm:presLayoutVars>
          <dgm:bulletEnabled val="1"/>
        </dgm:presLayoutVars>
      </dgm:prSet>
      <dgm:spPr>
        <a:prstGeom prst="ellipse">
          <a:avLst/>
        </a:prstGeom>
      </dgm:spPr>
      <dgm:t>
        <a:bodyPr/>
        <a:lstStyle/>
        <a:p>
          <a:endParaRPr lang="en-US"/>
        </a:p>
      </dgm:t>
    </dgm:pt>
    <dgm:pt modelId="{E38764E4-83D3-4331-AA20-B5D8CD5F8185}" type="pres">
      <dgm:prSet presAssocID="{ACD917F9-EE8F-4730-97ED-339811EBB88D}" presName="space" presStyleCnt="0"/>
      <dgm:spPr/>
    </dgm:pt>
    <dgm:pt modelId="{1D466F0F-406B-450A-9529-4D98079EC452}" type="pres">
      <dgm:prSet presAssocID="{EA67FF3C-447C-4756-BDE0-04817F692463}" presName="Name5" presStyleLbl="vennNode1" presStyleIdx="2" presStyleCnt="4" custScaleX="57880" custScaleY="56879" custLinFactX="-26605" custLinFactNeighborX="-100000" custLinFactNeighborY="16684">
        <dgm:presLayoutVars>
          <dgm:bulletEnabled val="1"/>
        </dgm:presLayoutVars>
      </dgm:prSet>
      <dgm:spPr>
        <a:prstGeom prst="ellipse">
          <a:avLst/>
        </a:prstGeom>
      </dgm:spPr>
      <dgm:t>
        <a:bodyPr/>
        <a:lstStyle/>
        <a:p>
          <a:endParaRPr lang="en-US"/>
        </a:p>
      </dgm:t>
    </dgm:pt>
    <dgm:pt modelId="{71B7446F-12EF-44B3-8BE5-0DF28D3E8929}" type="pres">
      <dgm:prSet presAssocID="{9215AE7C-1DEA-412B-873A-1B308536FED9}" presName="space" presStyleCnt="0"/>
      <dgm:spPr/>
    </dgm:pt>
    <dgm:pt modelId="{E8001DB3-1DA3-4FB9-B2A8-F0D4E3D529A6}" type="pres">
      <dgm:prSet presAssocID="{FF268DD4-318D-4F03-8F27-8CD4CBA2F6B0}" presName="Name5" presStyleLbl="vennNode1" presStyleIdx="3" presStyleCnt="4" custScaleX="58922" custScaleY="56750" custLinFactX="-16435" custLinFactNeighborX="-100000" custLinFactNeighborY="18184">
        <dgm:presLayoutVars>
          <dgm:bulletEnabled val="1"/>
        </dgm:presLayoutVars>
      </dgm:prSet>
      <dgm:spPr>
        <a:prstGeom prst="ellipse">
          <a:avLst/>
        </a:prstGeom>
      </dgm:spPr>
      <dgm:t>
        <a:bodyPr/>
        <a:lstStyle/>
        <a:p>
          <a:endParaRPr lang="en-US"/>
        </a:p>
      </dgm:t>
    </dgm:pt>
  </dgm:ptLst>
  <dgm:cxnLst>
    <dgm:cxn modelId="{F2D90659-C868-E540-8DB9-07057D6E86C9}" type="presOf" srcId="{D5FDA37A-D2B7-4D84-8499-9AB2F7E84EC1}" destId="{CE7E3CDB-71AC-400B-9367-7CF9FFC32E7F}" srcOrd="0" destOrd="0" presId="urn:microsoft.com/office/officeart/2005/8/layout/venn3"/>
    <dgm:cxn modelId="{4847EFA0-A38E-40C7-9C57-8BF753E54E48}" srcId="{99B45D5F-4C65-458C-93B1-E4E776AF3047}" destId="{FF268DD4-318D-4F03-8F27-8CD4CBA2F6B0}" srcOrd="3" destOrd="0" parTransId="{C128C93E-F8FD-4A75-A764-116429CEC7C8}" sibTransId="{41610E42-E0DD-439D-A4A2-AEA00C044881}"/>
    <dgm:cxn modelId="{AA821AB8-965D-49C0-B970-A440CCC4717A}" srcId="{99B45D5F-4C65-458C-93B1-E4E776AF3047}" destId="{EA67FF3C-447C-4756-BDE0-04817F692463}" srcOrd="2" destOrd="0" parTransId="{12558218-9480-454D-A5C0-5926D44B8CBF}" sibTransId="{9215AE7C-1DEA-412B-873A-1B308536FED9}"/>
    <dgm:cxn modelId="{C0E52227-0C7E-F548-9748-E23B0232CC6E}" type="presOf" srcId="{EA67FF3C-447C-4756-BDE0-04817F692463}" destId="{1D466F0F-406B-450A-9529-4D98079EC452}" srcOrd="0" destOrd="0" presId="urn:microsoft.com/office/officeart/2005/8/layout/venn3"/>
    <dgm:cxn modelId="{D3E0EE00-EE94-8A4D-B1D4-301DFFC2430D}" type="presOf" srcId="{99B45D5F-4C65-458C-93B1-E4E776AF3047}" destId="{6FA64D03-2757-48A2-A7BC-24D0F338C900}" srcOrd="0" destOrd="0" presId="urn:microsoft.com/office/officeart/2005/8/layout/venn3"/>
    <dgm:cxn modelId="{F0AA77B0-0C24-4501-8004-24783D9F1C26}" srcId="{99B45D5F-4C65-458C-93B1-E4E776AF3047}" destId="{BDA354E6-1666-42F5-9C32-A48E60347C84}" srcOrd="1" destOrd="0" parTransId="{4A957043-6B15-46B6-8275-2CFF4B692C31}" sibTransId="{ACD917F9-EE8F-4730-97ED-339811EBB88D}"/>
    <dgm:cxn modelId="{16EE582A-362D-A641-8B5F-5CBF683FDAD7}" type="presOf" srcId="{FF268DD4-318D-4F03-8F27-8CD4CBA2F6B0}" destId="{E8001DB3-1DA3-4FB9-B2A8-F0D4E3D529A6}" srcOrd="0" destOrd="0" presId="urn:microsoft.com/office/officeart/2005/8/layout/venn3"/>
    <dgm:cxn modelId="{740B2614-0AA4-490C-8824-7AC25E3B15B4}" srcId="{99B45D5F-4C65-458C-93B1-E4E776AF3047}" destId="{D5FDA37A-D2B7-4D84-8499-9AB2F7E84EC1}" srcOrd="0" destOrd="0" parTransId="{FCA467E9-B307-4604-BCDD-45752A7A1DC7}" sibTransId="{250A1D48-D87A-4829-97B3-AC72354D76ED}"/>
    <dgm:cxn modelId="{CE6A2DB2-A5C4-9B42-9B2B-47CA5166BEE7}" type="presOf" srcId="{BDA354E6-1666-42F5-9C32-A48E60347C84}" destId="{0E9134B5-7D78-4A70-B653-10861BDC4308}" srcOrd="0" destOrd="0" presId="urn:microsoft.com/office/officeart/2005/8/layout/venn3"/>
    <dgm:cxn modelId="{F0DEC2A7-0F31-7E43-9E9F-074E592ECAA5}" type="presParOf" srcId="{6FA64D03-2757-48A2-A7BC-24D0F338C900}" destId="{CE7E3CDB-71AC-400B-9367-7CF9FFC32E7F}" srcOrd="0" destOrd="0" presId="urn:microsoft.com/office/officeart/2005/8/layout/venn3"/>
    <dgm:cxn modelId="{E0C4E180-7E98-E24C-8530-52426B1F53C9}" type="presParOf" srcId="{6FA64D03-2757-48A2-A7BC-24D0F338C900}" destId="{DB1F68BF-9111-46D3-809F-7FCAABCC8DFD}" srcOrd="1" destOrd="0" presId="urn:microsoft.com/office/officeart/2005/8/layout/venn3"/>
    <dgm:cxn modelId="{988E750B-68B1-E44B-AB20-1C32B1EB7542}" type="presParOf" srcId="{6FA64D03-2757-48A2-A7BC-24D0F338C900}" destId="{0E9134B5-7D78-4A70-B653-10861BDC4308}" srcOrd="2" destOrd="0" presId="urn:microsoft.com/office/officeart/2005/8/layout/venn3"/>
    <dgm:cxn modelId="{B4C65393-8BC0-2548-9425-032BA03D4F09}" type="presParOf" srcId="{6FA64D03-2757-48A2-A7BC-24D0F338C900}" destId="{E38764E4-83D3-4331-AA20-B5D8CD5F8185}" srcOrd="3" destOrd="0" presId="urn:microsoft.com/office/officeart/2005/8/layout/venn3"/>
    <dgm:cxn modelId="{153D4821-759C-EA48-B945-0F420EC0E668}" type="presParOf" srcId="{6FA64D03-2757-48A2-A7BC-24D0F338C900}" destId="{1D466F0F-406B-450A-9529-4D98079EC452}" srcOrd="4" destOrd="0" presId="urn:microsoft.com/office/officeart/2005/8/layout/venn3"/>
    <dgm:cxn modelId="{7489934C-C3F6-AB4B-B9EF-DCE3A9E2AB83}" type="presParOf" srcId="{6FA64D03-2757-48A2-A7BC-24D0F338C900}" destId="{71B7446F-12EF-44B3-8BE5-0DF28D3E8929}" srcOrd="5" destOrd="0" presId="urn:microsoft.com/office/officeart/2005/8/layout/venn3"/>
    <dgm:cxn modelId="{7E27C866-78EB-164C-8715-C2CA637FCDB1}" type="presParOf" srcId="{6FA64D03-2757-48A2-A7BC-24D0F338C900}" destId="{E8001DB3-1DA3-4FB9-B2A8-F0D4E3D529A6}"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E3CDB-71AC-400B-9367-7CF9FFC32E7F}">
      <dsp:nvSpPr>
        <dsp:cNvPr id="0" name=""/>
        <dsp:cNvSpPr/>
      </dsp:nvSpPr>
      <dsp:spPr>
        <a:xfrm>
          <a:off x="735450" y="276535"/>
          <a:ext cx="1234461" cy="1105208"/>
        </a:xfrm>
        <a:prstGeom prst="ellipse">
          <a:avLst/>
        </a:prstGeom>
        <a:gradFill rotWithShape="0">
          <a:gsLst>
            <a:gs pos="0">
              <a:srgbClr val="333399">
                <a:alpha val="50000"/>
                <a:hueOff val="0"/>
                <a:satOff val="0"/>
                <a:lumOff val="0"/>
                <a:alphaOff val="0"/>
                <a:shade val="51000"/>
                <a:satMod val="130000"/>
              </a:srgbClr>
            </a:gs>
            <a:gs pos="80000">
              <a:srgbClr val="333399">
                <a:alpha val="50000"/>
                <a:hueOff val="0"/>
                <a:satOff val="0"/>
                <a:lumOff val="0"/>
                <a:alphaOff val="0"/>
                <a:shade val="93000"/>
                <a:satMod val="130000"/>
              </a:srgbClr>
            </a:gs>
            <a:gs pos="100000">
              <a:srgbClr val="33339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1440" tIns="12700" rIns="182880" bIns="12700" numCol="1" spcCol="1270" anchor="t" anchorCtr="0">
          <a:noAutofit/>
        </a:bodyPr>
        <a:lstStyle/>
        <a:p>
          <a:pPr lvl="0" algn="l" defTabSz="444500">
            <a:lnSpc>
              <a:spcPct val="90000"/>
            </a:lnSpc>
            <a:spcBef>
              <a:spcPct val="0"/>
            </a:spcBef>
            <a:spcAft>
              <a:spcPct val="35000"/>
            </a:spcAft>
          </a:pPr>
          <a:endParaRPr lang="en-US" sz="1000" kern="1200" baseline="0" dirty="0" smtClean="0">
            <a:solidFill>
              <a:srgbClr val="FFFFFF"/>
            </a:solidFill>
            <a:latin typeface="Arial"/>
            <a:ea typeface="+mn-ea"/>
            <a:cs typeface="+mn-cs"/>
          </a:endParaRPr>
        </a:p>
        <a:p>
          <a:pPr lvl="0" algn="l" defTabSz="444500">
            <a:lnSpc>
              <a:spcPct val="90000"/>
            </a:lnSpc>
            <a:spcBef>
              <a:spcPct val="0"/>
            </a:spcBef>
            <a:spcAft>
              <a:spcPct val="35000"/>
            </a:spcAft>
          </a:pPr>
          <a:endParaRPr lang="en-US" sz="1000" kern="1200" baseline="0" dirty="0" smtClean="0">
            <a:solidFill>
              <a:srgbClr val="FFFFFF"/>
            </a:solidFill>
            <a:latin typeface="Arial"/>
            <a:ea typeface="+mn-ea"/>
            <a:cs typeface="+mn-cs"/>
          </a:endParaRPr>
        </a:p>
      </dsp:txBody>
      <dsp:txXfrm>
        <a:off x="916233" y="438389"/>
        <a:ext cx="872895" cy="781500"/>
      </dsp:txXfrm>
    </dsp:sp>
    <dsp:sp modelId="{0E9134B5-7D78-4A70-B653-10861BDC4308}">
      <dsp:nvSpPr>
        <dsp:cNvPr id="0" name=""/>
        <dsp:cNvSpPr/>
      </dsp:nvSpPr>
      <dsp:spPr>
        <a:xfrm>
          <a:off x="1631794" y="278138"/>
          <a:ext cx="1217080" cy="1100750"/>
        </a:xfrm>
        <a:prstGeom prst="ellipse">
          <a:avLst/>
        </a:prstGeom>
        <a:gradFill rotWithShape="0">
          <a:gsLst>
            <a:gs pos="0">
              <a:srgbClr val="333399">
                <a:alpha val="50000"/>
                <a:hueOff val="-4800000"/>
                <a:satOff val="-16668"/>
                <a:lumOff val="20000"/>
                <a:alphaOff val="0"/>
                <a:shade val="51000"/>
                <a:satMod val="130000"/>
              </a:srgbClr>
            </a:gs>
            <a:gs pos="80000">
              <a:srgbClr val="333399">
                <a:alpha val="50000"/>
                <a:hueOff val="-4800000"/>
                <a:satOff val="-16668"/>
                <a:lumOff val="20000"/>
                <a:alphaOff val="0"/>
                <a:shade val="93000"/>
                <a:satMod val="130000"/>
              </a:srgbClr>
            </a:gs>
            <a:gs pos="100000">
              <a:srgbClr val="333399">
                <a:alpha val="50000"/>
                <a:hueOff val="-4800000"/>
                <a:satOff val="-16668"/>
                <a:lumOff val="2000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40080" tIns="12700" rIns="182880" bIns="12700" numCol="1" spcCol="1270" anchor="t" anchorCtr="0">
          <a:noAutofit/>
        </a:bodyPr>
        <a:lstStyle/>
        <a:p>
          <a:pPr lvl="0" algn="r" defTabSz="444500">
            <a:lnSpc>
              <a:spcPct val="90000"/>
            </a:lnSpc>
            <a:spcBef>
              <a:spcPct val="0"/>
            </a:spcBef>
            <a:spcAft>
              <a:spcPct val="35000"/>
            </a:spcAft>
          </a:pPr>
          <a:endParaRPr lang="en-US" sz="1000" kern="1200" dirty="0">
            <a:solidFill>
              <a:srgbClr val="FFFFFF"/>
            </a:solidFill>
            <a:latin typeface="Arial"/>
            <a:ea typeface="+mn-ea"/>
            <a:cs typeface="+mn-cs"/>
          </a:endParaRPr>
        </a:p>
      </dsp:txBody>
      <dsp:txXfrm>
        <a:off x="1810031" y="439339"/>
        <a:ext cx="860606" cy="778348"/>
      </dsp:txXfrm>
    </dsp:sp>
    <dsp:sp modelId="{1D466F0F-406B-450A-9529-4D98079EC452}">
      <dsp:nvSpPr>
        <dsp:cNvPr id="0" name=""/>
        <dsp:cNvSpPr/>
      </dsp:nvSpPr>
      <dsp:spPr>
        <a:xfrm>
          <a:off x="758443" y="944638"/>
          <a:ext cx="1131622" cy="1112051"/>
        </a:xfrm>
        <a:prstGeom prst="ellipse">
          <a:avLst/>
        </a:prstGeom>
        <a:gradFill rotWithShape="0">
          <a:gsLst>
            <a:gs pos="0">
              <a:srgbClr val="333399">
                <a:alpha val="50000"/>
                <a:hueOff val="-9600000"/>
                <a:satOff val="-33335"/>
                <a:lumOff val="40001"/>
                <a:alphaOff val="0"/>
                <a:shade val="51000"/>
                <a:satMod val="130000"/>
              </a:srgbClr>
            </a:gs>
            <a:gs pos="80000">
              <a:srgbClr val="333399">
                <a:alpha val="50000"/>
                <a:hueOff val="-9600000"/>
                <a:satOff val="-33335"/>
                <a:lumOff val="40001"/>
                <a:alphaOff val="0"/>
                <a:shade val="93000"/>
                <a:satMod val="130000"/>
              </a:srgbClr>
            </a:gs>
            <a:gs pos="100000">
              <a:srgbClr val="333399">
                <a:alpha val="50000"/>
                <a:hueOff val="-9600000"/>
                <a:satOff val="-33335"/>
                <a:lumOff val="4000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82880" tIns="274320" rIns="107597" bIns="91440" numCol="1" spcCol="1270" anchor="b" anchorCtr="0">
          <a:noAutofit/>
        </a:bodyPr>
        <a:lstStyle/>
        <a:p>
          <a:pPr lvl="0" algn="l" defTabSz="444500">
            <a:lnSpc>
              <a:spcPct val="90000"/>
            </a:lnSpc>
            <a:spcBef>
              <a:spcPct val="0"/>
            </a:spcBef>
            <a:spcAft>
              <a:spcPct val="35000"/>
            </a:spcAft>
          </a:pPr>
          <a:endParaRPr lang="en-US" sz="1000" b="0" u="none" kern="1200" dirty="0">
            <a:solidFill>
              <a:srgbClr val="FFFFFF"/>
            </a:solidFill>
            <a:latin typeface="Arial"/>
            <a:ea typeface="+mn-ea"/>
            <a:cs typeface="+mn-cs"/>
          </a:endParaRPr>
        </a:p>
      </dsp:txBody>
      <dsp:txXfrm>
        <a:off x="924165" y="1107494"/>
        <a:ext cx="800178" cy="786339"/>
      </dsp:txXfrm>
    </dsp:sp>
    <dsp:sp modelId="{E8001DB3-1DA3-4FB9-B2A8-F0D4E3D529A6}">
      <dsp:nvSpPr>
        <dsp:cNvPr id="0" name=""/>
        <dsp:cNvSpPr/>
      </dsp:nvSpPr>
      <dsp:spPr>
        <a:xfrm>
          <a:off x="1697877" y="975225"/>
          <a:ext cx="1151994" cy="1109529"/>
        </a:xfrm>
        <a:prstGeom prst="ellipse">
          <a:avLst/>
        </a:prstGeom>
        <a:gradFill rotWithShape="0">
          <a:gsLst>
            <a:gs pos="0">
              <a:srgbClr val="333399">
                <a:hueOff val="-14400000"/>
                <a:satOff val="-50003"/>
                <a:lumOff val="60001"/>
                <a:shade val="51000"/>
                <a:satMod val="130000"/>
                <a:alpha val="42000"/>
              </a:srgbClr>
            </a:gs>
            <a:gs pos="80000">
              <a:srgbClr val="333399">
                <a:alpha val="50000"/>
                <a:hueOff val="-14400000"/>
                <a:satOff val="-50003"/>
                <a:lumOff val="60001"/>
                <a:alphaOff val="0"/>
                <a:shade val="93000"/>
                <a:satMod val="130000"/>
              </a:srgbClr>
            </a:gs>
            <a:gs pos="100000">
              <a:srgbClr val="333399">
                <a:alpha val="50000"/>
                <a:hueOff val="-14400000"/>
                <a:satOff val="-50003"/>
                <a:lumOff val="6000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82880" tIns="0" rIns="182880" bIns="91440" numCol="1" spcCol="1270" anchor="b" anchorCtr="0">
          <a:noAutofit/>
        </a:bodyPr>
        <a:lstStyle/>
        <a:p>
          <a:pPr lvl="0" algn="r" defTabSz="444500">
            <a:lnSpc>
              <a:spcPct val="90000"/>
            </a:lnSpc>
            <a:spcBef>
              <a:spcPct val="0"/>
            </a:spcBef>
            <a:spcAft>
              <a:spcPct val="35000"/>
            </a:spcAft>
          </a:pPr>
          <a:endParaRPr lang="en-US" sz="1000" u="none" kern="1200" dirty="0" smtClean="0">
            <a:solidFill>
              <a:srgbClr val="FFFFFF"/>
            </a:solidFill>
            <a:latin typeface="Arial"/>
            <a:ea typeface="+mn-ea"/>
            <a:cs typeface="+mn-cs"/>
          </a:endParaRPr>
        </a:p>
      </dsp:txBody>
      <dsp:txXfrm>
        <a:off x="1866583" y="1137712"/>
        <a:ext cx="814582" cy="78455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57F02-0EC7-6649-B9F7-F0EF2775C3CE}" type="datetimeFigureOut">
              <a:rPr lang="en-US" smtClean="0"/>
              <a:pPr/>
              <a:t>10/23/2019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30FE0-56C2-6C44-96D1-47FB0FA4286E}" type="slidenum">
              <a:rPr lang="en-US" smtClean="0"/>
              <a:pPr/>
              <a:t>‹#›</a:t>
            </a:fld>
            <a:endParaRPr lang="en-US" dirty="0"/>
          </a:p>
        </p:txBody>
      </p:sp>
    </p:spTree>
    <p:extLst>
      <p:ext uri="{BB962C8B-B14F-4D97-AF65-F5344CB8AC3E}">
        <p14:creationId xmlns:p14="http://schemas.microsoft.com/office/powerpoint/2010/main" val="3338617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630FE0-56C2-6C44-96D1-47FB0FA4286E}" type="slidenum">
              <a:rPr lang="en-US" smtClean="0"/>
              <a:pPr/>
              <a:t>1</a:t>
            </a:fld>
            <a:endParaRPr lang="en-US" dirty="0"/>
          </a:p>
        </p:txBody>
      </p:sp>
    </p:spTree>
    <p:extLst>
      <p:ext uri="{BB962C8B-B14F-4D97-AF65-F5344CB8AC3E}">
        <p14:creationId xmlns:p14="http://schemas.microsoft.com/office/powerpoint/2010/main" val="288664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06D6B3C8-C395-5B4C-A0CE-C82F4733934E}" type="slidenum">
              <a:rPr lang="en-US" sz="1200"/>
              <a:pPr/>
              <a:t>12</a:t>
            </a:fld>
            <a:endParaRPr lang="en-US" sz="1200" dirty="0"/>
          </a:p>
        </p:txBody>
      </p:sp>
      <p:sp>
        <p:nvSpPr>
          <p:cNvPr id="96259" name="Rectangle 2"/>
          <p:cNvSpPr>
            <a:spLocks noGrp="1" noRot="1" noChangeAspect="1" noChangeArrowheads="1" noTextEdit="1"/>
          </p:cNvSpPr>
          <p:nvPr>
            <p:ph type="sldImg"/>
          </p:nvPr>
        </p:nvSpPr>
        <p:spPr>
          <a:xfrm>
            <a:off x="1714500" y="304800"/>
            <a:ext cx="3048000" cy="2286000"/>
          </a:xfrm>
          <a:ln/>
        </p:spPr>
      </p:sp>
      <p:sp>
        <p:nvSpPr>
          <p:cNvPr id="96260" name="Rectangle 3"/>
          <p:cNvSpPr>
            <a:spLocks noGrp="1" noChangeArrowheads="1"/>
          </p:cNvSpPr>
          <p:nvPr>
            <p:ph type="body" idx="1"/>
          </p:nvPr>
        </p:nvSpPr>
        <p:spPr>
          <a:xfrm>
            <a:off x="381000" y="2667000"/>
            <a:ext cx="60960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03246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0DFB340E-DF06-E14C-8B0E-6ABA0797C8D2}" type="slidenum">
              <a:rPr lang="en-US" smtClean="0">
                <a:latin typeface="Arial" pitchFamily="29" charset="0"/>
              </a:rPr>
              <a:pPr/>
              <a:t>14</a:t>
            </a:fld>
            <a:endParaRPr lang="en-US" dirty="0" smtClean="0">
              <a:latin typeface="Arial" pitchFamily="29" charset="0"/>
            </a:endParaRPr>
          </a:p>
        </p:txBody>
      </p:sp>
      <p:sp>
        <p:nvSpPr>
          <p:cNvPr id="2560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3492" name="Notes Placeholder 2"/>
          <p:cNvSpPr>
            <a:spLocks noGrp="1"/>
          </p:cNvSpPr>
          <p:nvPr>
            <p:ph type="body" idx="1"/>
          </p:nvPr>
        </p:nvSpPr>
        <p:spPr>
          <a:ln/>
        </p:spPr>
        <p:txBody>
          <a:bodyPr>
            <a:normAutofit/>
          </a:bodyPr>
          <a:lstStyle/>
          <a:p>
            <a:pPr marL="2076336" lvl="4" indent="-247636" eaLnBrk="1" hangingPunct="1">
              <a:defRPr/>
            </a:pPr>
            <a:endParaRPr lang="en-US" dirty="0" smtClean="0">
              <a:latin typeface="Arial" pitchFamily="34" charset="0"/>
              <a:sym typeface="Wingdings" pitchFamily="2" charset="2"/>
            </a:endParaRPr>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a:fld id="{A34DA490-245E-6A4B-B4D8-E0F0BE0C1832}" type="slidenum">
              <a:rPr lang="en-US" sz="1200"/>
              <a:pPr algn="r"/>
              <a:t>14</a:t>
            </a:fld>
            <a:endParaRPr lang="en-US" sz="1200" dirty="0"/>
          </a:p>
        </p:txBody>
      </p:sp>
    </p:spTree>
    <p:extLst>
      <p:ext uri="{BB962C8B-B14F-4D97-AF65-F5344CB8AC3E}">
        <p14:creationId xmlns:p14="http://schemas.microsoft.com/office/powerpoint/2010/main" val="409436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143000" y="685800"/>
            <a:ext cx="4572000" cy="3429000"/>
          </a:xfrm>
          <a:ln/>
        </p:spPr>
      </p:sp>
      <p:sp>
        <p:nvSpPr>
          <p:cNvPr id="126979" name="Notes Placeholder 2"/>
          <p:cNvSpPr>
            <a:spLocks noGrp="1"/>
          </p:cNvSpPr>
          <p:nvPr>
            <p:ph type="body" idx="1"/>
          </p:nvPr>
        </p:nvSpPr>
        <p:spPr>
          <a:noFill/>
          <a:ln/>
        </p:spPr>
        <p:txBody>
          <a:bodyPr/>
          <a:lstStyle/>
          <a:p>
            <a:endParaRPr lang="en-US" dirty="0" smtClean="0"/>
          </a:p>
        </p:txBody>
      </p:sp>
      <p:sp>
        <p:nvSpPr>
          <p:cNvPr id="126980" name="Slide Number Placeholder 3"/>
          <p:cNvSpPr>
            <a:spLocks noGrp="1"/>
          </p:cNvSpPr>
          <p:nvPr>
            <p:ph type="sldNum" sz="quarter" idx="5"/>
          </p:nvPr>
        </p:nvSpPr>
        <p:spPr>
          <a:noFill/>
        </p:spPr>
        <p:txBody>
          <a:bodyPr/>
          <a:lstStyle/>
          <a:p>
            <a:fld id="{110894F3-05E0-4343-8C5D-80923762030C}" type="slidenum">
              <a:rPr lang="en-US" smtClean="0"/>
              <a:pPr/>
              <a:t>15</a:t>
            </a:fld>
            <a:endParaRPr lang="en-US" dirty="0" smtClean="0"/>
          </a:p>
        </p:txBody>
      </p:sp>
    </p:spTree>
    <p:extLst>
      <p:ext uri="{BB962C8B-B14F-4D97-AF65-F5344CB8AC3E}">
        <p14:creationId xmlns:p14="http://schemas.microsoft.com/office/powerpoint/2010/main" val="222147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43000" y="685800"/>
            <a:ext cx="4572000" cy="3429000"/>
          </a:xfrm>
          <a:ln/>
        </p:spPr>
      </p:sp>
      <p:sp>
        <p:nvSpPr>
          <p:cNvPr id="128003" name="Notes Placeholder 2"/>
          <p:cNvSpPr>
            <a:spLocks noGrp="1"/>
          </p:cNvSpPr>
          <p:nvPr>
            <p:ph type="body" idx="1"/>
          </p:nvPr>
        </p:nvSpPr>
        <p:spPr>
          <a:noFill/>
          <a:ln/>
        </p:spPr>
        <p:txBody>
          <a:bodyPr/>
          <a:lstStyle/>
          <a:p>
            <a:endParaRPr lang="en-US" dirty="0" smtClean="0"/>
          </a:p>
        </p:txBody>
      </p:sp>
      <p:sp>
        <p:nvSpPr>
          <p:cNvPr id="128004" name="Slide Number Placeholder 3"/>
          <p:cNvSpPr>
            <a:spLocks noGrp="1"/>
          </p:cNvSpPr>
          <p:nvPr>
            <p:ph type="sldNum" sz="quarter" idx="5"/>
          </p:nvPr>
        </p:nvSpPr>
        <p:spPr>
          <a:noFill/>
        </p:spPr>
        <p:txBody>
          <a:bodyPr/>
          <a:lstStyle/>
          <a:p>
            <a:fld id="{A09A873A-F335-44BF-A105-BC39C50D28A7}" type="slidenum">
              <a:rPr lang="en-US" smtClean="0"/>
              <a:pPr/>
              <a:t>16</a:t>
            </a:fld>
            <a:endParaRPr lang="en-US" dirty="0" smtClean="0"/>
          </a:p>
        </p:txBody>
      </p:sp>
    </p:spTree>
    <p:extLst>
      <p:ext uri="{BB962C8B-B14F-4D97-AF65-F5344CB8AC3E}">
        <p14:creationId xmlns:p14="http://schemas.microsoft.com/office/powerpoint/2010/main" val="30867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1F89ABAE-D39E-6B43-9C77-EBF12CC18B8E}" type="slidenum">
              <a:rPr lang="en-US" sz="1200"/>
              <a:pPr/>
              <a:t>18</a:t>
            </a:fld>
            <a:endParaRPr lang="en-US" sz="1200" dirty="0"/>
          </a:p>
        </p:txBody>
      </p:sp>
      <p:sp>
        <p:nvSpPr>
          <p:cNvPr id="108547" name="Rectangle 2"/>
          <p:cNvSpPr>
            <a:spLocks noGrp="1" noRot="1" noChangeAspect="1" noChangeArrowheads="1" noTextEdit="1"/>
          </p:cNvSpPr>
          <p:nvPr>
            <p:ph type="sldImg"/>
          </p:nvPr>
        </p:nvSpPr>
        <p:spPr>
          <a:xfrm>
            <a:off x="1143000" y="685800"/>
            <a:ext cx="4572000" cy="342900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47674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often relates to this and they start nodding their heads… read this slide.</a:t>
            </a:r>
          </a:p>
          <a:p>
            <a:endParaRPr lang="en-US" dirty="0"/>
          </a:p>
          <a:p>
            <a:r>
              <a:rPr lang="en-US" dirty="0"/>
              <a:t>- </a:t>
            </a:r>
            <a:r>
              <a:rPr lang="en-US" dirty="0" err="1"/>
              <a:t>disproproportionality</a:t>
            </a:r>
            <a:r>
              <a:rPr lang="en-US" dirty="0"/>
              <a:t> because of biases.</a:t>
            </a:r>
          </a:p>
        </p:txBody>
      </p:sp>
      <p:sp>
        <p:nvSpPr>
          <p:cNvPr id="4" name="Slide Number Placeholder 3"/>
          <p:cNvSpPr>
            <a:spLocks noGrp="1"/>
          </p:cNvSpPr>
          <p:nvPr>
            <p:ph type="sldNum" sz="quarter" idx="5"/>
          </p:nvPr>
        </p:nvSpPr>
        <p:spPr/>
        <p:txBody>
          <a:bodyPr/>
          <a:lstStyle/>
          <a:p>
            <a:fld id="{5D630FE0-56C2-6C44-96D1-47FB0FA4286E}" type="slidenum">
              <a:rPr lang="en-US" smtClean="0"/>
              <a:pPr/>
              <a:t>24</a:t>
            </a:fld>
            <a:endParaRPr lang="en-US" dirty="0"/>
          </a:p>
        </p:txBody>
      </p:sp>
    </p:spTree>
    <p:extLst>
      <p:ext uri="{BB962C8B-B14F-4D97-AF65-F5344CB8AC3E}">
        <p14:creationId xmlns:p14="http://schemas.microsoft.com/office/powerpoint/2010/main" val="129030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77BAFAA-0EFD-48D3-82C1-7F0920F2011A}" type="slidenum">
              <a:rPr lang="en-US" sz="1200">
                <a:latin typeface="Arial" pitchFamily="34" charset="0"/>
                <a:cs typeface="Arial" pitchFamily="34" charset="0"/>
              </a:rPr>
              <a:pPr algn="r" eaLnBrk="1" hangingPunct="1"/>
              <a:t>28</a:t>
            </a:fld>
            <a:endParaRPr lang="en-US" sz="1200" dirty="0">
              <a:latin typeface="Arial" pitchFamily="34" charset="0"/>
              <a:cs typeface="Arial" pitchFamily="34" charset="0"/>
            </a:endParaRPr>
          </a:p>
        </p:txBody>
      </p:sp>
      <p:sp>
        <p:nvSpPr>
          <p:cNvPr id="150531" name="Rectangle 2"/>
          <p:cNvSpPr>
            <a:spLocks noGrp="1" noRot="1" noChangeAspect="1" noChangeArrowheads="1" noTextEdit="1"/>
          </p:cNvSpPr>
          <p:nvPr>
            <p:ph type="sldImg"/>
          </p:nvPr>
        </p:nvSpPr>
        <p:spPr>
          <a:xfrm>
            <a:off x="1143000" y="685800"/>
            <a:ext cx="4572000" cy="3429000"/>
          </a:xfrm>
          <a:ln/>
        </p:spPr>
      </p:sp>
      <p:sp>
        <p:nvSpPr>
          <p:cNvPr id="150532"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t>Correlations between this for potential…center for substance abuse preventions</a:t>
            </a:r>
          </a:p>
          <a:p>
            <a:pPr eaLnBrk="1" hangingPunct="1"/>
            <a:r>
              <a:rPr lang="en-US" dirty="0" smtClean="0"/>
              <a:t>One predicts the other….with all increases probability</a:t>
            </a:r>
          </a:p>
        </p:txBody>
      </p:sp>
    </p:spTree>
    <p:extLst>
      <p:ext uri="{BB962C8B-B14F-4D97-AF65-F5344CB8AC3E}">
        <p14:creationId xmlns:p14="http://schemas.microsoft.com/office/powerpoint/2010/main" val="407149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997F386-014A-D443-92BC-CED6C09DA652}" type="slidenum">
              <a:rPr lang="en-US" sz="1200"/>
              <a:pPr algn="r"/>
              <a:t>29</a:t>
            </a:fld>
            <a:endParaRPr lang="en-US" sz="1200" dirty="0"/>
          </a:p>
        </p:txBody>
      </p:sp>
      <p:sp>
        <p:nvSpPr>
          <p:cNvPr id="286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8676" name="Rectangle 3"/>
          <p:cNvSpPr>
            <a:spLocks noGrp="1" noChangeArrowheads="1"/>
          </p:cNvSpPr>
          <p:nvPr>
            <p:ph type="body" idx="1"/>
          </p:nvPr>
        </p:nvSpPr>
        <p:spPr bwMode="auto">
          <a:xfrm>
            <a:off x="914400" y="4343400"/>
            <a:ext cx="5029200" cy="4114800"/>
          </a:xfrm>
          <a:noFill/>
        </p:spPr>
        <p:txBody>
          <a:bodyPr/>
          <a:lstStyle/>
          <a:p>
            <a:pPr eaLnBrk="1" hangingPunct="1"/>
            <a:endParaRPr lang="en-US"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31439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AF859-55A2-41E3-8A2B-8EB771E107B7}" type="slidenum">
              <a:rPr lang="en-US" smtClean="0"/>
              <a:pPr/>
              <a:t>30</a:t>
            </a:fld>
            <a:endParaRPr lang="en-US" dirty="0"/>
          </a:p>
        </p:txBody>
      </p:sp>
    </p:spTree>
    <p:extLst>
      <p:ext uri="{BB962C8B-B14F-4D97-AF65-F5344CB8AC3E}">
        <p14:creationId xmlns:p14="http://schemas.microsoft.com/office/powerpoint/2010/main" val="386270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spcBef>
                <a:spcPct val="0"/>
              </a:spcBef>
            </a:pPr>
            <a:r>
              <a:rPr lang="en-US" dirty="0" smtClean="0"/>
              <a:t>Although we are a family-first model, therapists must be aware of and work to influence multiple systems. This multisystem focus is not limited to generalization.  From the outset, therapists must plan and intervene to address multisystemic demands.  Over time, the focus increases, but even during initial contacts, therapists must incorporate interventions to address the requirements/needs of other systems (such as juvenile justice or school).</a:t>
            </a:r>
          </a:p>
          <a:p>
            <a:pPr eaLnBrk="1" hangingPunct="1">
              <a:spcBef>
                <a:spcPct val="0"/>
              </a:spcBef>
            </a:pPr>
            <a:endParaRPr lang="en-US" dirty="0" smtClean="0"/>
          </a:p>
          <a:p>
            <a:pPr eaLnBrk="1" hangingPunct="1">
              <a:spcBef>
                <a:spcPct val="0"/>
              </a:spcBef>
            </a:pPr>
            <a:r>
              <a:rPr lang="en-US" dirty="0" smtClean="0"/>
              <a:t>The assessment of other systems changes over the course of treatment as cases progress from engagement to motivation to behavior change to generalization.</a:t>
            </a:r>
          </a:p>
          <a:p>
            <a:endParaRPr lang="en-US" dirty="0"/>
          </a:p>
        </p:txBody>
      </p:sp>
      <p:sp>
        <p:nvSpPr>
          <p:cNvPr id="4" name="Slide Number Placeholder 3"/>
          <p:cNvSpPr>
            <a:spLocks noGrp="1"/>
          </p:cNvSpPr>
          <p:nvPr>
            <p:ph type="sldNum" sz="quarter" idx="10"/>
          </p:nvPr>
        </p:nvSpPr>
        <p:spPr/>
        <p:txBody>
          <a:bodyPr/>
          <a:lstStyle/>
          <a:p>
            <a:pPr>
              <a:defRPr/>
            </a:pPr>
            <a:fld id="{5F0A84B9-1408-42F8-BD74-29E6263F5F7B}" type="slidenum">
              <a:rPr lang="en-US" smtClean="0"/>
              <a:pPr>
                <a:defRPr/>
              </a:pPr>
              <a:t>31</a:t>
            </a:fld>
            <a:endParaRPr lang="en-US" dirty="0"/>
          </a:p>
        </p:txBody>
      </p:sp>
    </p:spTree>
    <p:extLst>
      <p:ext uri="{BB962C8B-B14F-4D97-AF65-F5344CB8AC3E}">
        <p14:creationId xmlns:p14="http://schemas.microsoft.com/office/powerpoint/2010/main" val="345426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43000" y="685800"/>
            <a:ext cx="4572000" cy="3429000"/>
          </a:xfrm>
          <a:ln/>
        </p:spPr>
      </p:sp>
      <p:sp>
        <p:nvSpPr>
          <p:cNvPr id="105475" name="Notes Placeholder 2"/>
          <p:cNvSpPr>
            <a:spLocks noGrp="1"/>
          </p:cNvSpPr>
          <p:nvPr>
            <p:ph type="body" idx="1"/>
          </p:nvPr>
        </p:nvSpPr>
        <p:spPr>
          <a:noFill/>
          <a:ln/>
        </p:spPr>
        <p:txBody>
          <a:bodyPr/>
          <a:lstStyle/>
          <a:p>
            <a:endParaRPr lang="en-US" dirty="0" smtClean="0"/>
          </a:p>
        </p:txBody>
      </p:sp>
      <p:sp>
        <p:nvSpPr>
          <p:cNvPr id="105476" name="Slide Number Placeholder 3"/>
          <p:cNvSpPr>
            <a:spLocks noGrp="1"/>
          </p:cNvSpPr>
          <p:nvPr>
            <p:ph type="sldNum" sz="quarter" idx="5"/>
          </p:nvPr>
        </p:nvSpPr>
        <p:spPr>
          <a:noFill/>
        </p:spPr>
        <p:txBody>
          <a:bodyPr/>
          <a:lstStyle/>
          <a:p>
            <a:fld id="{C5D76958-4551-4B58-8C17-B6FC0BF771C2}" type="slidenum">
              <a:rPr lang="en-US" smtClean="0"/>
              <a:pPr/>
              <a:t>3</a:t>
            </a:fld>
            <a:endParaRPr lang="en-US" dirty="0" smtClean="0"/>
          </a:p>
        </p:txBody>
      </p:sp>
    </p:spTree>
    <p:extLst>
      <p:ext uri="{BB962C8B-B14F-4D97-AF65-F5344CB8AC3E}">
        <p14:creationId xmlns:p14="http://schemas.microsoft.com/office/powerpoint/2010/main" val="126408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a:lstStyle/>
          <a:p>
            <a:fld id="{98BB9A76-A266-5146-BB11-C73C755B8567}" type="slidenum">
              <a:rPr lang="en-US" smtClean="0">
                <a:latin typeface="Arial" pitchFamily="29" charset="0"/>
              </a:rPr>
              <a:pPr/>
              <a:t>34</a:t>
            </a:fld>
            <a:endParaRPr lang="en-US" dirty="0" smtClean="0">
              <a:latin typeface="Arial" pitchFamily="29" charset="0"/>
            </a:endParaRPr>
          </a:p>
        </p:txBody>
      </p:sp>
      <p:sp>
        <p:nvSpPr>
          <p:cNvPr id="1228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a:lstStyle/>
          <a:p>
            <a:pPr marL="703263" lvl="1" indent="-246063" eaLnBrk="1" hangingPunct="1"/>
            <a:endParaRPr lang="en-US" b="1" dirty="0" smtClean="0">
              <a:latin typeface="Arial" pitchFamily="29" charset="0"/>
              <a:ea typeface="ＭＳ Ｐゴシック" pitchFamily="29" charset="-128"/>
            </a:endParaRPr>
          </a:p>
        </p:txBody>
      </p:sp>
    </p:spTree>
    <p:extLst>
      <p:ext uri="{BB962C8B-B14F-4D97-AF65-F5344CB8AC3E}">
        <p14:creationId xmlns:p14="http://schemas.microsoft.com/office/powerpoint/2010/main" val="1448475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43000" y="685800"/>
            <a:ext cx="4572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20D99034-AC44-BC47-B48F-1AD66C24646D}" type="slidenum">
              <a:rPr lang="en-US" sz="1200"/>
              <a:pPr/>
              <a:t>38</a:t>
            </a:fld>
            <a:endParaRPr lang="en-US" sz="1200" dirty="0"/>
          </a:p>
        </p:txBody>
      </p:sp>
    </p:spTree>
    <p:extLst>
      <p:ext uri="{BB962C8B-B14F-4D97-AF65-F5344CB8AC3E}">
        <p14:creationId xmlns:p14="http://schemas.microsoft.com/office/powerpoint/2010/main" val="119920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43000" y="685800"/>
            <a:ext cx="4572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22C65530-13C7-7D45-91EF-A8063759523E}" type="slidenum">
              <a:rPr lang="en-US" sz="1200"/>
              <a:pPr/>
              <a:t>39</a:t>
            </a:fld>
            <a:endParaRPr lang="en-US" sz="1200" dirty="0"/>
          </a:p>
        </p:txBody>
      </p:sp>
    </p:spTree>
    <p:extLst>
      <p:ext uri="{BB962C8B-B14F-4D97-AF65-F5344CB8AC3E}">
        <p14:creationId xmlns:p14="http://schemas.microsoft.com/office/powerpoint/2010/main" val="3461856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panose="020B0602030504020804" pitchFamily="34" charset="0"/>
              </a:defRPr>
            </a:lvl1pPr>
            <a:lvl2pPr marL="742950" indent="-285750">
              <a:defRPr sz="2400">
                <a:solidFill>
                  <a:schemeClr val="tx1"/>
                </a:solidFill>
                <a:latin typeface="Eras Medium ITC" panose="020B0602030504020804" pitchFamily="34" charset="0"/>
              </a:defRPr>
            </a:lvl2pPr>
            <a:lvl3pPr marL="1143000" indent="-228600">
              <a:defRPr sz="2400">
                <a:solidFill>
                  <a:schemeClr val="tx1"/>
                </a:solidFill>
                <a:latin typeface="Eras Medium ITC" panose="020B0602030504020804" pitchFamily="34" charset="0"/>
              </a:defRPr>
            </a:lvl3pPr>
            <a:lvl4pPr marL="1600200" indent="-228600">
              <a:defRPr sz="2400">
                <a:solidFill>
                  <a:schemeClr val="tx1"/>
                </a:solidFill>
                <a:latin typeface="Eras Medium ITC" panose="020B0602030504020804" pitchFamily="34" charset="0"/>
              </a:defRPr>
            </a:lvl4pPr>
            <a:lvl5pPr marL="2057400" indent="-228600">
              <a:defRPr sz="2400">
                <a:solidFill>
                  <a:schemeClr val="tx1"/>
                </a:solidFill>
                <a:latin typeface="Eras Medium ITC" panose="020B0602030504020804" pitchFamily="34" charset="0"/>
              </a:defRPr>
            </a:lvl5pPr>
            <a:lvl6pPr marL="2514600" indent="-228600" eaLnBrk="0" fontAlgn="base" hangingPunct="0">
              <a:spcBef>
                <a:spcPct val="0"/>
              </a:spcBef>
              <a:spcAft>
                <a:spcPct val="0"/>
              </a:spcAft>
              <a:defRPr sz="2400">
                <a:solidFill>
                  <a:schemeClr val="tx1"/>
                </a:solidFill>
                <a:latin typeface="Eras Medium ITC" panose="020B0602030504020804" pitchFamily="34" charset="0"/>
              </a:defRPr>
            </a:lvl6pPr>
            <a:lvl7pPr marL="2971800" indent="-228600" eaLnBrk="0" fontAlgn="base" hangingPunct="0">
              <a:spcBef>
                <a:spcPct val="0"/>
              </a:spcBef>
              <a:spcAft>
                <a:spcPct val="0"/>
              </a:spcAft>
              <a:defRPr sz="2400">
                <a:solidFill>
                  <a:schemeClr val="tx1"/>
                </a:solidFill>
                <a:latin typeface="Eras Medium ITC" panose="020B0602030504020804" pitchFamily="34" charset="0"/>
              </a:defRPr>
            </a:lvl7pPr>
            <a:lvl8pPr marL="3429000" indent="-228600" eaLnBrk="0" fontAlgn="base" hangingPunct="0">
              <a:spcBef>
                <a:spcPct val="0"/>
              </a:spcBef>
              <a:spcAft>
                <a:spcPct val="0"/>
              </a:spcAft>
              <a:defRPr sz="2400">
                <a:solidFill>
                  <a:schemeClr val="tx1"/>
                </a:solidFill>
                <a:latin typeface="Eras Medium ITC" panose="020B0602030504020804" pitchFamily="34" charset="0"/>
              </a:defRPr>
            </a:lvl8pPr>
            <a:lvl9pPr marL="3886200" indent="-228600" eaLnBrk="0" fontAlgn="base" hangingPunct="0">
              <a:spcBef>
                <a:spcPct val="0"/>
              </a:spcBef>
              <a:spcAft>
                <a:spcPct val="0"/>
              </a:spcAft>
              <a:defRPr sz="2400">
                <a:solidFill>
                  <a:schemeClr val="tx1"/>
                </a:solidFill>
                <a:latin typeface="Eras Medium ITC" panose="020B0602030504020804" pitchFamily="34" charset="0"/>
              </a:defRPr>
            </a:lvl9pPr>
          </a:lstStyle>
          <a:p>
            <a:fld id="{24B48C42-39C7-4012-BDB5-A404E07A98A6}" type="slidenum">
              <a:rPr lang="en-US" altLang="en-US" sz="1200"/>
              <a:pPr/>
              <a:t>40</a:t>
            </a:fld>
            <a:endParaRPr lang="en-US" altLang="en-US" sz="1200" dirty="0"/>
          </a:p>
        </p:txBody>
      </p:sp>
    </p:spTree>
    <p:extLst>
      <p:ext uri="{BB962C8B-B14F-4D97-AF65-F5344CB8AC3E}">
        <p14:creationId xmlns:p14="http://schemas.microsoft.com/office/powerpoint/2010/main" val="212161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3FDAF148-0B35-4942-9469-ED0C32280706}" type="slidenum">
              <a:rPr lang="en-US" sz="1200"/>
              <a:pPr/>
              <a:t>4</a:t>
            </a:fld>
            <a:endParaRPr lang="en-US" sz="1200" dirty="0"/>
          </a:p>
        </p:txBody>
      </p:sp>
      <p:sp>
        <p:nvSpPr>
          <p:cNvPr id="86019" name="Rectangle 2"/>
          <p:cNvSpPr>
            <a:spLocks noGrp="1" noRot="1" noChangeAspect="1" noChangeArrowheads="1" noTextEdit="1"/>
          </p:cNvSpPr>
          <p:nvPr>
            <p:ph type="sldImg"/>
          </p:nvPr>
        </p:nvSpPr>
        <p:spPr>
          <a:xfrm>
            <a:off x="1714500" y="304800"/>
            <a:ext cx="3048000" cy="2286000"/>
          </a:xfrm>
          <a:ln/>
        </p:spPr>
      </p:sp>
      <p:sp>
        <p:nvSpPr>
          <p:cNvPr id="86020" name="Rectangle 3"/>
          <p:cNvSpPr>
            <a:spLocks noGrp="1" noChangeArrowheads="1"/>
          </p:cNvSpPr>
          <p:nvPr>
            <p:ph type="body" idx="1"/>
          </p:nvPr>
        </p:nvSpPr>
        <p:spPr>
          <a:xfrm>
            <a:off x="381000" y="2667000"/>
            <a:ext cx="60960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10791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7" name="Rectangle 3"/>
          <p:cNvSpPr>
            <a:spLocks noGrp="1"/>
          </p:cNvSpPr>
          <p:nvPr>
            <p:ph type="body" idx="1"/>
          </p:nvPr>
        </p:nvSpPr>
        <p:spPr bwMode="auto">
          <a:xfrm>
            <a:off x="914400" y="4343400"/>
            <a:ext cx="5029200" cy="4114800"/>
          </a:xfrm>
          <a:noFill/>
        </p:spPr>
        <p:txBody>
          <a:bodyPr/>
          <a:lstStyle/>
          <a:p>
            <a:endParaRPr lang="en-US" dirty="0">
              <a:ea typeface="ＭＳ Ｐゴシック" pitchFamily="29" charset="-128"/>
              <a:cs typeface="ＭＳ Ｐゴシック" pitchFamily="29" charset="-128"/>
            </a:endParaRPr>
          </a:p>
        </p:txBody>
      </p:sp>
    </p:spTree>
    <p:extLst>
      <p:ext uri="{BB962C8B-B14F-4D97-AF65-F5344CB8AC3E}">
        <p14:creationId xmlns:p14="http://schemas.microsoft.com/office/powerpoint/2010/main" val="36193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BB9C1D9-8C93-4B8A-AA32-232E9FEA6F0E}" type="slidenum">
              <a:rPr lang="en-US" smtClean="0"/>
              <a:pPr/>
              <a:t>6</a:t>
            </a:fld>
            <a:endParaRPr lang="en-US" dirty="0" smtClean="0"/>
          </a:p>
        </p:txBody>
      </p:sp>
      <p:sp>
        <p:nvSpPr>
          <p:cNvPr id="107523" name="Rectangle 2"/>
          <p:cNvSpPr>
            <a:spLocks noGrp="1" noRot="1" noChangeAspect="1" noChangeArrowheads="1" noTextEdit="1"/>
          </p:cNvSpPr>
          <p:nvPr>
            <p:ph type="sldImg"/>
          </p:nvPr>
        </p:nvSpPr>
        <p:spPr>
          <a:xfrm>
            <a:off x="1143000" y="685800"/>
            <a:ext cx="4572000" cy="3429000"/>
          </a:xfrm>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2355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7B2A7DA3-077B-E841-8D1E-DD051D345A84}" type="slidenum">
              <a:rPr lang="en-US" sz="1200"/>
              <a:pPr/>
              <a:t>7</a:t>
            </a:fld>
            <a:endParaRPr lang="en-US" sz="1200" dirty="0"/>
          </a:p>
        </p:txBody>
      </p:sp>
      <p:sp>
        <p:nvSpPr>
          <p:cNvPr id="91139" name="Rectangle 2"/>
          <p:cNvSpPr>
            <a:spLocks noGrp="1" noRot="1" noChangeAspect="1" noChangeArrowheads="1" noTextEdit="1"/>
          </p:cNvSpPr>
          <p:nvPr>
            <p:ph type="sldImg"/>
          </p:nvPr>
        </p:nvSpPr>
        <p:spPr>
          <a:xfrm>
            <a:off x="1143000" y="685800"/>
            <a:ext cx="4572000"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24905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3000" y="685800"/>
            <a:ext cx="4572000" cy="34290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803AE291-FF70-2346-8C9B-C1AA8926AA25}" type="slidenum">
              <a:rPr lang="en-US" sz="1200"/>
              <a:pPr/>
              <a:t>8</a:t>
            </a:fld>
            <a:endParaRPr lang="en-US" sz="1200" dirty="0"/>
          </a:p>
        </p:txBody>
      </p:sp>
    </p:spTree>
    <p:extLst>
      <p:ext uri="{BB962C8B-B14F-4D97-AF65-F5344CB8AC3E}">
        <p14:creationId xmlns:p14="http://schemas.microsoft.com/office/powerpoint/2010/main" val="186619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43000" y="685800"/>
            <a:ext cx="4572000" cy="34290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fld id="{DF0B85D0-4433-184E-B691-9350A83B5523}" type="slidenum">
              <a:rPr lang="en-US" sz="1200"/>
              <a:pPr/>
              <a:t>9</a:t>
            </a:fld>
            <a:endParaRPr lang="en-US" sz="1200" dirty="0"/>
          </a:p>
        </p:txBody>
      </p:sp>
    </p:spTree>
    <p:extLst>
      <p:ext uri="{BB962C8B-B14F-4D97-AF65-F5344CB8AC3E}">
        <p14:creationId xmlns:p14="http://schemas.microsoft.com/office/powerpoint/2010/main" val="314167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1714500" y="304800"/>
            <a:ext cx="3048000" cy="2286000"/>
          </a:xfrm>
          <a:noFill/>
          <a:ln>
            <a:solidFill>
              <a:srgbClr val="000000"/>
            </a:solidFill>
            <a:miter lim="800000"/>
            <a:headEnd/>
            <a:tailEnd/>
          </a:ln>
        </p:spPr>
      </p:sp>
      <p:sp>
        <p:nvSpPr>
          <p:cNvPr id="23555" name="Rectangle 3"/>
          <p:cNvSpPr>
            <a:spLocks noGrp="1"/>
          </p:cNvSpPr>
          <p:nvPr>
            <p:ph type="body" idx="1"/>
          </p:nvPr>
        </p:nvSpPr>
        <p:spPr bwMode="auto">
          <a:xfrm>
            <a:off x="381000" y="2667000"/>
            <a:ext cx="6096000" cy="6477000"/>
          </a:xfrm>
          <a:noFill/>
        </p:spPr>
        <p:txBody>
          <a:bodyPr/>
          <a:lstStyle/>
          <a:p>
            <a:endParaRPr lang="en-US" dirty="0">
              <a:ea typeface="ＭＳ Ｐゴシック" pitchFamily="29" charset="-128"/>
              <a:cs typeface="ＭＳ Ｐゴシック" pitchFamily="29" charset="-128"/>
            </a:endParaRPr>
          </a:p>
        </p:txBody>
      </p:sp>
    </p:spTree>
    <p:extLst>
      <p:ext uri="{BB962C8B-B14F-4D97-AF65-F5344CB8AC3E}">
        <p14:creationId xmlns:p14="http://schemas.microsoft.com/office/powerpoint/2010/main" val="33247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C56213-B4C4-4C5C-8EAE-01416D175C4F}" type="slidenum">
              <a:rPr lang="en-US" smtClean="0"/>
              <a:pPr/>
              <a:t>‹#›</a:t>
            </a:fld>
            <a:endParaRPr lang="en-US" dirty="0"/>
          </a:p>
        </p:txBody>
      </p:sp>
    </p:spTree>
    <p:extLst>
      <p:ext uri="{BB962C8B-B14F-4D97-AF65-F5344CB8AC3E}">
        <p14:creationId xmlns:p14="http://schemas.microsoft.com/office/powerpoint/2010/main" val="113413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1842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549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3430817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620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212924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407634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379526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531C50D8-76C2-004D-8E0F-EC46B68F8B82}" type="datetime1">
              <a:rPr lang="en-US"/>
              <a:pPr>
                <a:defRPr/>
              </a:pPr>
              <a:t>10/23/2019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9B6E39-9653-F642-BD53-A204FCD9289D}" type="slidenum">
              <a:rPr lang="en-US"/>
              <a:pPr>
                <a:defRPr/>
              </a:pPr>
              <a:t>‹#›</a:t>
            </a:fld>
            <a:endParaRPr lang="en-US" dirty="0"/>
          </a:p>
        </p:txBody>
      </p:sp>
    </p:spTree>
    <p:extLst>
      <p:ext uri="{BB962C8B-B14F-4D97-AF65-F5344CB8AC3E}">
        <p14:creationId xmlns:p14="http://schemas.microsoft.com/office/powerpoint/2010/main" val="405896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24619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extLst>
      <p:ext uri="{BB962C8B-B14F-4D97-AF65-F5344CB8AC3E}">
        <p14:creationId xmlns:p14="http://schemas.microsoft.com/office/powerpoint/2010/main" val="261016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419182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178013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188366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406404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9541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91B1E-9E9A-2D43-BC64-E756455DA0C4}" type="datetimeFigureOut">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233520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891B1E-9E9A-2D43-BC64-E756455DA0C4}" type="datetimeFigureOut">
              <a:rPr lang="en-US" smtClean="0"/>
              <a:pPr/>
              <a:t>10/23/2019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41E15D-64EF-3249-8602-FB65DE572BDF}" type="slidenum">
              <a:rPr lang="en-US" smtClean="0"/>
              <a:pPr/>
              <a:t>‹#›</a:t>
            </a:fld>
            <a:endParaRPr lang="en-US" dirty="0"/>
          </a:p>
        </p:txBody>
      </p:sp>
    </p:spTree>
    <p:extLst>
      <p:ext uri="{BB962C8B-B14F-4D97-AF65-F5344CB8AC3E}">
        <p14:creationId xmlns:p14="http://schemas.microsoft.com/office/powerpoint/2010/main" val="324266958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lueprintsprogram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piscenter.psu.edu/ebp/familytherapy" TargetMode="External"/><Relationship Id="rId2" Type="http://schemas.openxmlformats.org/officeDocument/2006/relationships/hyperlink" Target="http://www.fftllc.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subTitle" idx="1"/>
          </p:nvPr>
        </p:nvSpPr>
        <p:spPr>
          <a:xfrm>
            <a:off x="1511608" y="3570139"/>
            <a:ext cx="5829300" cy="1838645"/>
          </a:xfrm>
        </p:spPr>
        <p:txBody>
          <a:bodyPr>
            <a:noAutofit/>
          </a:bodyPr>
          <a:lstStyle/>
          <a:p>
            <a:pPr>
              <a:lnSpc>
                <a:spcPct val="80000"/>
              </a:lnSpc>
            </a:pPr>
            <a:endParaRPr lang="en-US" sz="1050" dirty="0">
              <a:solidFill>
                <a:schemeClr val="tx1"/>
              </a:solidFill>
              <a:ea typeface="ＭＳ Ｐゴシック" pitchFamily="29" charset="-128"/>
              <a:cs typeface="ＭＳ Ｐゴシック" pitchFamily="29" charset="-128"/>
            </a:endParaRPr>
          </a:p>
          <a:p>
            <a:pPr>
              <a:lnSpc>
                <a:spcPct val="80000"/>
              </a:lnSpc>
            </a:pPr>
            <a:endParaRPr lang="en-US" sz="1500" dirty="0">
              <a:solidFill>
                <a:schemeClr val="tx1"/>
              </a:solidFill>
              <a:ea typeface="ＭＳ Ｐゴシック" pitchFamily="29" charset="-128"/>
              <a:cs typeface="ＭＳ Ｐゴシック" pitchFamily="29" charset="-128"/>
            </a:endParaRPr>
          </a:p>
          <a:p>
            <a:endParaRPr lang="en-US" sz="1500" dirty="0">
              <a:ea typeface="ＭＳ Ｐゴシック" pitchFamily="29" charset="-128"/>
              <a:cs typeface="ＭＳ Ｐゴシック" pitchFamily="29" charset="-128"/>
            </a:endParaRPr>
          </a:p>
          <a:p>
            <a:pPr>
              <a:lnSpc>
                <a:spcPct val="80000"/>
              </a:lnSpc>
            </a:pPr>
            <a:endParaRPr lang="en-US" sz="1500" dirty="0">
              <a:solidFill>
                <a:schemeClr val="tx1"/>
              </a:solidFill>
              <a:ea typeface="ＭＳ Ｐゴシック" pitchFamily="29" charset="-128"/>
              <a:cs typeface="ＭＳ Ｐゴシック" pitchFamily="29" charset="-128"/>
            </a:endParaRPr>
          </a:p>
        </p:txBody>
      </p:sp>
      <p:sp>
        <p:nvSpPr>
          <p:cNvPr id="3" name="Title 2"/>
          <p:cNvSpPr>
            <a:spLocks noGrp="1"/>
          </p:cNvSpPr>
          <p:nvPr>
            <p:ph type="ctrTitle"/>
          </p:nvPr>
        </p:nvSpPr>
        <p:spPr>
          <a:xfrm>
            <a:off x="1514189" y="4963885"/>
            <a:ext cx="5826719" cy="1502215"/>
          </a:xfrm>
        </p:spPr>
        <p:txBody>
          <a:bodyPr/>
          <a:lstStyle/>
          <a:p>
            <a:pPr algn="ctr">
              <a:lnSpc>
                <a:spcPct val="80000"/>
              </a:lnSpc>
            </a:pPr>
            <a:r>
              <a:rPr lang="en-US" sz="2800" dirty="0">
                <a:solidFill>
                  <a:schemeClr val="tx1"/>
                </a:solidFill>
                <a:ea typeface="ＭＳ Ｐゴシック" pitchFamily="29" charset="-128"/>
                <a:cs typeface="ＭＳ Ｐゴシック" pitchFamily="29" charset="-128"/>
              </a:rPr>
              <a:t/>
            </a:r>
            <a:br>
              <a:rPr lang="en-US" sz="2800" dirty="0">
                <a:solidFill>
                  <a:schemeClr val="tx1"/>
                </a:solidFill>
                <a:ea typeface="ＭＳ Ｐゴシック" pitchFamily="29" charset="-128"/>
                <a:cs typeface="ＭＳ Ｐゴシック" pitchFamily="29" charset="-128"/>
              </a:rPr>
            </a:br>
            <a:r>
              <a:rPr lang="en-US" sz="2800" dirty="0" smtClean="0">
                <a:solidFill>
                  <a:schemeClr val="tx1"/>
                </a:solidFill>
                <a:ea typeface="ＭＳ Ｐゴシック" pitchFamily="29" charset="-128"/>
                <a:cs typeface="ＭＳ Ｐゴシック" pitchFamily="29" charset="-128"/>
              </a:rPr>
              <a:t>FFT Overview for VA </a:t>
            </a:r>
            <a:r>
              <a:rPr lang="en-US" sz="2800" dirty="0">
                <a:solidFill>
                  <a:schemeClr val="tx1"/>
                </a:solidFill>
                <a:ea typeface="ＭＳ Ｐゴシック" pitchFamily="29" charset="-128"/>
                <a:cs typeface="ＭＳ Ｐゴシック" pitchFamily="29" charset="-128"/>
              </a:rPr>
              <a:t>P</a:t>
            </a:r>
            <a:r>
              <a:rPr lang="en-US" sz="2800" dirty="0" smtClean="0">
                <a:solidFill>
                  <a:schemeClr val="tx1"/>
                </a:solidFill>
                <a:ea typeface="ＭＳ Ｐゴシック" pitchFamily="29" charset="-128"/>
                <a:cs typeface="ＭＳ Ｐゴシック" pitchFamily="29" charset="-128"/>
              </a:rPr>
              <a:t>rospective Providers</a:t>
            </a:r>
            <a:br>
              <a:rPr lang="en-US" sz="2800" dirty="0" smtClean="0">
                <a:solidFill>
                  <a:schemeClr val="tx1"/>
                </a:solidFill>
                <a:ea typeface="ＭＳ Ｐゴシック" pitchFamily="29" charset="-128"/>
                <a:cs typeface="ＭＳ Ｐゴシック" pitchFamily="29" charset="-128"/>
              </a:rPr>
            </a:br>
            <a:r>
              <a:rPr lang="en-US" sz="2800" dirty="0" smtClean="0">
                <a:solidFill>
                  <a:schemeClr val="tx1"/>
                </a:solidFill>
                <a:ea typeface="ＭＳ Ｐゴシック" pitchFamily="29" charset="-128"/>
                <a:cs typeface="ＭＳ Ｐゴシック" pitchFamily="29" charset="-128"/>
              </a:rPr>
              <a:t>Nov. 19</a:t>
            </a:r>
            <a:r>
              <a:rPr lang="en-US" sz="2800" baseline="30000" dirty="0" smtClean="0">
                <a:solidFill>
                  <a:schemeClr val="tx1"/>
                </a:solidFill>
                <a:ea typeface="ＭＳ Ｐゴシック" pitchFamily="29" charset="-128"/>
                <a:cs typeface="ＭＳ Ｐゴシック" pitchFamily="29" charset="-128"/>
              </a:rPr>
              <a:t>th</a:t>
            </a:r>
            <a:r>
              <a:rPr lang="en-US" sz="2800" dirty="0" smtClean="0">
                <a:solidFill>
                  <a:schemeClr val="tx1"/>
                </a:solidFill>
                <a:ea typeface="ＭＳ Ｐゴシック" pitchFamily="29" charset="-128"/>
                <a:cs typeface="ＭＳ Ｐゴシック" pitchFamily="29" charset="-128"/>
              </a:rPr>
              <a:t> 2:00 to 4:00</a:t>
            </a:r>
            <a:r>
              <a:rPr lang="en-US" sz="2800" dirty="0" smtClean="0">
                <a:solidFill>
                  <a:schemeClr val="tx1"/>
                </a:solidFill>
                <a:ea typeface="ＭＳ Ｐゴシック" pitchFamily="29" charset="-128"/>
                <a:cs typeface="ＭＳ Ｐゴシック" pitchFamily="29" charset="-128"/>
              </a:rPr>
              <a:t/>
            </a:r>
            <a:br>
              <a:rPr lang="en-US" sz="2800" dirty="0" smtClean="0">
                <a:solidFill>
                  <a:schemeClr val="tx1"/>
                </a:solidFill>
                <a:ea typeface="ＭＳ Ｐゴシック" pitchFamily="29" charset="-128"/>
                <a:cs typeface="ＭＳ Ｐゴシック" pitchFamily="29" charset="-128"/>
              </a:rPr>
            </a:br>
            <a:r>
              <a:rPr lang="en-US" sz="2800" dirty="0">
                <a:solidFill>
                  <a:schemeClr val="tx1"/>
                </a:solidFill>
                <a:ea typeface="ＭＳ Ｐゴシック" pitchFamily="29" charset="-128"/>
                <a:cs typeface="ＭＳ Ｐゴシック" pitchFamily="29" charset="-128"/>
              </a:rPr>
              <a:t/>
            </a:r>
            <a:br>
              <a:rPr lang="en-US" sz="2800" dirty="0">
                <a:solidFill>
                  <a:schemeClr val="tx1"/>
                </a:solidFill>
                <a:ea typeface="ＭＳ Ｐゴシック" pitchFamily="29" charset="-128"/>
                <a:cs typeface="ＭＳ Ｐゴシック" pitchFamily="29" charset="-128"/>
              </a:rPr>
            </a:br>
            <a:r>
              <a:rPr lang="en-US" sz="2000" dirty="0">
                <a:solidFill>
                  <a:schemeClr val="tx1"/>
                </a:solidFill>
                <a:ea typeface="ＭＳ Ｐゴシック" pitchFamily="29" charset="-128"/>
                <a:cs typeface="ＭＳ Ｐゴシック" pitchFamily="29" charset="-128"/>
              </a:rPr>
              <a:t>Helen M. Midouhas M.S. Ed., L.P.C.</a:t>
            </a:r>
            <a:br>
              <a:rPr lang="en-US" sz="2000" dirty="0">
                <a:solidFill>
                  <a:schemeClr val="tx1"/>
                </a:solidFill>
                <a:ea typeface="ＭＳ Ｐゴシック" pitchFamily="29" charset="-128"/>
                <a:cs typeface="ＭＳ Ｐゴシック" pitchFamily="29" charset="-128"/>
              </a:rPr>
            </a:br>
            <a:r>
              <a:rPr lang="en-US" sz="2000" dirty="0" smtClean="0">
                <a:solidFill>
                  <a:schemeClr val="tx1"/>
                </a:solidFill>
                <a:ea typeface="ＭＳ Ｐゴシック" pitchFamily="29" charset="-128"/>
                <a:cs typeface="ＭＳ Ｐゴシック" pitchFamily="29" charset="-128"/>
              </a:rPr>
              <a:t/>
            </a:r>
            <a:br>
              <a:rPr lang="en-US" sz="2000" dirty="0" smtClean="0">
                <a:solidFill>
                  <a:schemeClr val="tx1"/>
                </a:solidFill>
                <a:ea typeface="ＭＳ Ｐゴシック" pitchFamily="29" charset="-128"/>
                <a:cs typeface="ＭＳ Ｐゴシック" pitchFamily="29" charset="-128"/>
              </a:rPr>
            </a:br>
            <a:r>
              <a:rPr lang="en-US" sz="1800" dirty="0">
                <a:solidFill>
                  <a:schemeClr val="tx1"/>
                </a:solidFill>
                <a:ea typeface="ＭＳ Ｐゴシック" pitchFamily="29" charset="-128"/>
                <a:cs typeface="ＭＳ Ｐゴシック" pitchFamily="29" charset="-128"/>
              </a:rPr>
              <a:t/>
            </a:r>
            <a:br>
              <a:rPr lang="en-US" sz="1800" dirty="0">
                <a:solidFill>
                  <a:schemeClr val="tx1"/>
                </a:solidFill>
                <a:ea typeface="ＭＳ Ｐゴシック" pitchFamily="29" charset="-128"/>
                <a:cs typeface="ＭＳ Ｐゴシック" pitchFamily="29" charset="-128"/>
              </a:rPr>
            </a:br>
            <a:r>
              <a:rPr lang="en-US" sz="1800" dirty="0">
                <a:solidFill>
                  <a:schemeClr val="tx1"/>
                </a:solidFill>
                <a:ea typeface="ＭＳ Ｐゴシック" pitchFamily="29" charset="-128"/>
                <a:cs typeface="ＭＳ Ｐゴシック" pitchFamily="29" charset="-128"/>
              </a:rPr>
              <a:t>Seattle USA</a:t>
            </a:r>
            <a:br>
              <a:rPr lang="en-US" sz="1800" dirty="0">
                <a:solidFill>
                  <a:schemeClr val="tx1"/>
                </a:solidFill>
                <a:ea typeface="ＭＳ Ｐゴシック" pitchFamily="29" charset="-128"/>
                <a:cs typeface="ＭＳ Ｐゴシック" pitchFamily="29" charset="-128"/>
              </a:rPr>
            </a:br>
            <a:r>
              <a:rPr lang="en-US" sz="1800" dirty="0" err="1">
                <a:solidFill>
                  <a:schemeClr val="tx1"/>
                </a:solidFill>
                <a:ea typeface="ＭＳ Ｐゴシック" pitchFamily="29" charset="-128"/>
                <a:cs typeface="ＭＳ Ｐゴシック" pitchFamily="29" charset="-128"/>
              </a:rPr>
              <a:t>www.fftllc.com</a:t>
            </a:r>
            <a:r>
              <a:rPr lang="en-US" sz="2800" dirty="0">
                <a:solidFill>
                  <a:schemeClr val="tx1"/>
                </a:solidFill>
                <a:ea typeface="ＭＳ Ｐゴシック" pitchFamily="29" charset="-128"/>
                <a:cs typeface="ＭＳ Ｐゴシック" pitchFamily="29" charset="-128"/>
              </a:rPr>
              <a:t/>
            </a:r>
            <a:br>
              <a:rPr lang="en-US" sz="2800" dirty="0">
                <a:solidFill>
                  <a:schemeClr val="tx1"/>
                </a:solidFill>
                <a:ea typeface="ＭＳ Ｐゴシック" pitchFamily="29" charset="-128"/>
                <a:cs typeface="ＭＳ Ｐゴシック" pitchFamily="29" charset="-128"/>
              </a:rPr>
            </a:br>
            <a:endParaRPr lang="en-US" sz="2800" dirty="0">
              <a:solidFill>
                <a:schemeClr val="tx1"/>
              </a:solidFill>
              <a:ea typeface="ＭＳ Ｐゴシック" pitchFamily="29" charset="-128"/>
              <a:cs typeface="ＭＳ Ｐゴシック" pitchFamily="29" charset="-128"/>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69257" y="1480458"/>
            <a:ext cx="6281057" cy="1464852"/>
          </a:xfrm>
          <a:prstGeom prst="rect">
            <a:avLst/>
          </a:prstGeom>
          <a:noFill/>
          <a:ln>
            <a:noFill/>
          </a:ln>
        </p:spPr>
      </p:pic>
    </p:spTree>
    <p:extLst>
      <p:ext uri="{BB962C8B-B14F-4D97-AF65-F5344CB8AC3E}">
        <p14:creationId xmlns:p14="http://schemas.microsoft.com/office/powerpoint/2010/main" val="3693281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22986"/>
          </a:xfrm>
        </p:spPr>
        <p:txBody>
          <a:bodyPr>
            <a:normAutofit fontScale="90000"/>
          </a:bodyPr>
          <a:lstStyle/>
          <a:p>
            <a:r>
              <a:rPr lang="en-US" dirty="0" smtClean="0">
                <a:solidFill>
                  <a:schemeClr val="tx1"/>
                </a:solidFill>
              </a:rPr>
              <a:t>Blueprint Models</a:t>
            </a:r>
            <a:r>
              <a:rPr lang="en-US" dirty="0" smtClean="0"/>
              <a:t/>
            </a:r>
            <a:br>
              <a:rPr lang="en-US" dirty="0" smtClean="0"/>
            </a:br>
            <a:r>
              <a:rPr lang="en-US" sz="2000" dirty="0" smtClean="0">
                <a:hlinkClick r:id="rId2"/>
              </a:rPr>
              <a:t>www.blueprintsprograms.org</a:t>
            </a:r>
            <a:r>
              <a:rPr lang="en-US" sz="2000" dirty="0" smtClean="0"/>
              <a:t/>
            </a:r>
            <a:br>
              <a:rPr lang="en-US" sz="2000" dirty="0" smtClean="0"/>
            </a:br>
            <a:endParaRPr lang="en-US" sz="2000" dirty="0"/>
          </a:p>
        </p:txBody>
      </p:sp>
      <p:sp>
        <p:nvSpPr>
          <p:cNvPr id="3" name="Content Placeholder 2"/>
          <p:cNvSpPr>
            <a:spLocks noGrp="1"/>
          </p:cNvSpPr>
          <p:nvPr>
            <p:ph idx="1"/>
          </p:nvPr>
        </p:nvSpPr>
        <p:spPr>
          <a:xfrm>
            <a:off x="609598" y="1532586"/>
            <a:ext cx="7349545" cy="4508777"/>
          </a:xfrm>
        </p:spPr>
        <p:txBody>
          <a:bodyPr>
            <a:normAutofit fontScale="85000" lnSpcReduction="20000"/>
          </a:bodyPr>
          <a:lstStyle/>
          <a:p>
            <a:r>
              <a:rPr lang="en-US" dirty="0" smtClean="0"/>
              <a:t>Blues Program (Cognitive Behavioral Group Depression Prevention)</a:t>
            </a:r>
          </a:p>
          <a:p>
            <a:r>
              <a:rPr lang="en-US" dirty="0" smtClean="0"/>
              <a:t>Body Project (Dissonance Intervention)</a:t>
            </a:r>
          </a:p>
          <a:p>
            <a:r>
              <a:rPr lang="en-US" dirty="0" smtClean="0"/>
              <a:t>Brief Alcohol Screening &amp; Intervention for College Students (BASICS)</a:t>
            </a:r>
          </a:p>
          <a:p>
            <a:r>
              <a:rPr lang="en-US" sz="2400" b="1" u="sng" dirty="0" smtClean="0">
                <a:solidFill>
                  <a:schemeClr val="tx2">
                    <a:lumMod val="75000"/>
                  </a:schemeClr>
                </a:solidFill>
                <a:effectLst>
                  <a:outerShdw blurRad="38100" dist="38100" dir="2700000" algn="tl">
                    <a:srgbClr val="000000">
                      <a:alpha val="43137"/>
                    </a:srgbClr>
                  </a:outerShdw>
                </a:effectLst>
              </a:rPr>
              <a:t>Functional Family Therapy (FFT)</a:t>
            </a:r>
          </a:p>
          <a:p>
            <a:r>
              <a:rPr lang="en-US" dirty="0" smtClean="0"/>
              <a:t>Life Skills Training</a:t>
            </a:r>
          </a:p>
          <a:p>
            <a:r>
              <a:rPr lang="en-US" dirty="0" err="1" smtClean="0"/>
              <a:t>Multisystemic</a:t>
            </a:r>
            <a:r>
              <a:rPr lang="en-US" dirty="0" smtClean="0"/>
              <a:t> Therapy- Problem Sexual Behavior (MST-PSB)</a:t>
            </a:r>
          </a:p>
          <a:p>
            <a:r>
              <a:rPr lang="en-US" dirty="0" err="1" smtClean="0"/>
              <a:t>Multisystemic</a:t>
            </a:r>
            <a:r>
              <a:rPr lang="en-US" dirty="0" smtClean="0"/>
              <a:t> Therapy (MST)</a:t>
            </a:r>
          </a:p>
          <a:p>
            <a:r>
              <a:rPr lang="en-US" dirty="0" smtClean="0"/>
              <a:t>New Beginnings (Intervention for Children of Divorce)</a:t>
            </a:r>
          </a:p>
          <a:p>
            <a:r>
              <a:rPr lang="en-US" dirty="0" smtClean="0"/>
              <a:t>Nurse Family Partnership</a:t>
            </a:r>
          </a:p>
          <a:p>
            <a:r>
              <a:rPr lang="en-US" dirty="0" smtClean="0"/>
              <a:t>Parent Management Training (Oregon Model)</a:t>
            </a:r>
          </a:p>
          <a:p>
            <a:r>
              <a:rPr lang="en-US" dirty="0" smtClean="0"/>
              <a:t>Positive Action</a:t>
            </a:r>
          </a:p>
          <a:p>
            <a:r>
              <a:rPr lang="en-US" dirty="0" smtClean="0"/>
              <a:t>Project Towards No Drug Abuse</a:t>
            </a:r>
          </a:p>
          <a:p>
            <a:r>
              <a:rPr lang="en-US" dirty="0" smtClean="0"/>
              <a:t>Promoting Alternative Thinking Strategies (PATHS)</a:t>
            </a:r>
          </a:p>
          <a:p>
            <a:r>
              <a:rPr lang="en-US" dirty="0" smtClean="0"/>
              <a:t>Treatment Foster Care Oregon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69762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543050" y="857250"/>
            <a:ext cx="5829300" cy="800100"/>
          </a:xfrm>
        </p:spPr>
        <p:txBody>
          <a:bodyPr>
            <a:normAutofit/>
          </a:bodyPr>
          <a:lstStyle/>
          <a:p>
            <a:pPr algn="ctr"/>
            <a:r>
              <a:rPr lang="en-US" sz="3600" dirty="0">
                <a:ea typeface="ＭＳ Ｐゴシック" pitchFamily="29" charset="-128"/>
                <a:cs typeface="ＭＳ Ｐゴシック" pitchFamily="29" charset="-128"/>
              </a:rPr>
              <a:t>Functional Family Therapy</a:t>
            </a:r>
            <a:endParaRPr lang="en-US" dirty="0">
              <a:ea typeface="ＭＳ Ｐゴシック" pitchFamily="29" charset="-128"/>
              <a:cs typeface="ＭＳ Ｐゴシック" pitchFamily="29" charset="-128"/>
            </a:endParaRPr>
          </a:p>
        </p:txBody>
      </p:sp>
      <p:sp>
        <p:nvSpPr>
          <p:cNvPr id="246787" name="Rectangle 3"/>
          <p:cNvSpPr>
            <a:spLocks noGrp="1"/>
          </p:cNvSpPr>
          <p:nvPr>
            <p:ph idx="1"/>
          </p:nvPr>
        </p:nvSpPr>
        <p:spPr>
          <a:xfrm>
            <a:off x="1657350" y="1657350"/>
            <a:ext cx="5886450" cy="3886200"/>
          </a:xfrm>
        </p:spPr>
        <p:txBody>
          <a:bodyPr>
            <a:noAutofit/>
          </a:bodyPr>
          <a:lstStyle/>
          <a:p>
            <a:pPr>
              <a:lnSpc>
                <a:spcPct val="90000"/>
              </a:lnSpc>
            </a:pPr>
            <a:r>
              <a:rPr lang="en-US" sz="2000" dirty="0">
                <a:solidFill>
                  <a:srgbClr val="C32D2E"/>
                </a:solidFill>
                <a:latin typeface="Calibri"/>
                <a:ea typeface="ＭＳ Ｐゴシック" pitchFamily="29" charset="-128"/>
                <a:cs typeface="Calibri"/>
              </a:rPr>
              <a:t>Research-based </a:t>
            </a:r>
            <a:r>
              <a:rPr lang="en-US" sz="2000" dirty="0" smtClean="0">
                <a:latin typeface="Calibri"/>
                <a:ea typeface="ＭＳ Ｐゴシック" pitchFamily="29" charset="-128"/>
                <a:cs typeface="Calibri"/>
              </a:rPr>
              <a:t>prevention (Indicated) </a:t>
            </a:r>
            <a:r>
              <a:rPr lang="en-US" sz="2000" dirty="0">
                <a:latin typeface="Calibri"/>
                <a:ea typeface="ＭＳ Ｐゴシック" pitchFamily="29" charset="-128"/>
                <a:cs typeface="Calibri"/>
              </a:rPr>
              <a:t>and </a:t>
            </a:r>
            <a:r>
              <a:rPr lang="en-US" sz="2000" dirty="0" smtClean="0">
                <a:latin typeface="Calibri"/>
                <a:ea typeface="ＭＳ Ｐゴシック" pitchFamily="29" charset="-128"/>
                <a:cs typeface="Calibri"/>
              </a:rPr>
              <a:t>intervention (Selective) </a:t>
            </a:r>
            <a:r>
              <a:rPr lang="en-US" sz="2000" dirty="0">
                <a:latin typeface="Calibri"/>
                <a:ea typeface="ＭＳ Ｐゴシック" pitchFamily="29" charset="-128"/>
                <a:cs typeface="Calibri"/>
              </a:rPr>
              <a:t>program for at-risk adolescents and their families</a:t>
            </a:r>
          </a:p>
          <a:p>
            <a:pPr>
              <a:lnSpc>
                <a:spcPct val="90000"/>
              </a:lnSpc>
            </a:pPr>
            <a:r>
              <a:rPr lang="en-US" sz="2000" dirty="0">
                <a:solidFill>
                  <a:srgbClr val="C32D2E"/>
                </a:solidFill>
                <a:latin typeface="Calibri"/>
                <a:ea typeface="ＭＳ Ｐゴシック" pitchFamily="29" charset="-128"/>
                <a:cs typeface="Calibri"/>
              </a:rPr>
              <a:t>Targets </a:t>
            </a:r>
            <a:r>
              <a:rPr lang="en-US" sz="2000" dirty="0">
                <a:latin typeface="Calibri"/>
                <a:ea typeface="ＭＳ Ｐゴシック" pitchFamily="29" charset="-128"/>
                <a:cs typeface="Calibri"/>
              </a:rPr>
              <a:t>youth between </a:t>
            </a:r>
            <a:r>
              <a:rPr lang="en-US" sz="2000" dirty="0" smtClean="0">
                <a:latin typeface="Calibri"/>
                <a:ea typeface="ＭＳ Ｐゴシック" pitchFamily="29" charset="-128"/>
                <a:cs typeface="Calibri"/>
              </a:rPr>
              <a:t>10/11-18</a:t>
            </a:r>
            <a:r>
              <a:rPr lang="en-US" sz="2000" dirty="0">
                <a:latin typeface="Calibri"/>
                <a:ea typeface="ＭＳ Ｐゴシック" pitchFamily="29" charset="-128"/>
                <a:cs typeface="Calibri"/>
              </a:rPr>
              <a:t>….</a:t>
            </a:r>
          </a:p>
          <a:p>
            <a:pPr lvl="1">
              <a:lnSpc>
                <a:spcPct val="90000"/>
              </a:lnSpc>
            </a:pPr>
            <a:r>
              <a:rPr lang="en-US" sz="2000" dirty="0">
                <a:solidFill>
                  <a:srgbClr val="C32D2E"/>
                </a:solidFill>
                <a:latin typeface="Calibri"/>
                <a:cs typeface="Calibri"/>
              </a:rPr>
              <a:t>Prevention </a:t>
            </a:r>
            <a:r>
              <a:rPr lang="en-US" sz="2000" dirty="0">
                <a:latin typeface="Calibri"/>
                <a:cs typeface="Calibri"/>
              </a:rPr>
              <a:t>intervention--status/diversion kids/at risk for out placement or further penetration into care systems</a:t>
            </a:r>
          </a:p>
          <a:p>
            <a:pPr lvl="1">
              <a:lnSpc>
                <a:spcPct val="90000"/>
              </a:lnSpc>
            </a:pPr>
            <a:r>
              <a:rPr lang="en-US" sz="2000" dirty="0">
                <a:solidFill>
                  <a:srgbClr val="C32D2E"/>
                </a:solidFill>
                <a:latin typeface="Calibri"/>
                <a:cs typeface="Calibri"/>
              </a:rPr>
              <a:t>Treatment </a:t>
            </a:r>
            <a:r>
              <a:rPr lang="en-US" sz="2000" dirty="0">
                <a:latin typeface="Calibri"/>
                <a:cs typeface="Calibri"/>
              </a:rPr>
              <a:t>intervention--moderate and serious delinquent youth</a:t>
            </a:r>
          </a:p>
          <a:p>
            <a:pPr>
              <a:lnSpc>
                <a:spcPct val="90000"/>
              </a:lnSpc>
            </a:pPr>
            <a:r>
              <a:rPr lang="en-US" sz="2000" dirty="0">
                <a:solidFill>
                  <a:srgbClr val="C32D2E"/>
                </a:solidFill>
                <a:latin typeface="Calibri"/>
                <a:ea typeface="ＭＳ Ｐゴシック" pitchFamily="29" charset="-128"/>
                <a:cs typeface="Calibri"/>
              </a:rPr>
              <a:t>Short-term, family-based </a:t>
            </a:r>
            <a:r>
              <a:rPr lang="en-US" sz="2000" dirty="0">
                <a:latin typeface="Calibri"/>
                <a:ea typeface="ＭＳ Ｐゴシック" pitchFamily="29" charset="-128"/>
                <a:cs typeface="Calibri"/>
              </a:rPr>
              <a:t>program</a:t>
            </a:r>
          </a:p>
          <a:p>
            <a:pPr lvl="1">
              <a:lnSpc>
                <a:spcPct val="90000"/>
              </a:lnSpc>
            </a:pPr>
            <a:r>
              <a:rPr lang="en-US" sz="2000" dirty="0" smtClean="0">
                <a:latin typeface="Calibri"/>
                <a:cs typeface="Calibri"/>
              </a:rPr>
              <a:t>12-15 </a:t>
            </a:r>
            <a:r>
              <a:rPr lang="en-US" sz="2000" dirty="0">
                <a:latin typeface="Calibri"/>
                <a:cs typeface="Calibri"/>
              </a:rPr>
              <a:t>for moderate cases, 26-30 for more serious cases spread over 3 to 5 months</a:t>
            </a:r>
          </a:p>
          <a:p>
            <a:pPr>
              <a:lnSpc>
                <a:spcPct val="90000"/>
              </a:lnSpc>
            </a:pPr>
            <a:r>
              <a:rPr lang="en-US" sz="2000" dirty="0">
                <a:solidFill>
                  <a:srgbClr val="C32D2E"/>
                </a:solidFill>
                <a:latin typeface="Calibri"/>
                <a:ea typeface="ＭＳ Ｐゴシック" pitchFamily="29" charset="-128"/>
                <a:cs typeface="Calibri"/>
              </a:rPr>
              <a:t>Range of adolescent problems</a:t>
            </a:r>
          </a:p>
          <a:p>
            <a:pPr lvl="1">
              <a:lnSpc>
                <a:spcPct val="90000"/>
              </a:lnSpc>
            </a:pPr>
            <a:r>
              <a:rPr lang="en-US" sz="2000" dirty="0">
                <a:latin typeface="Calibri"/>
                <a:cs typeface="Calibri"/>
              </a:rPr>
              <a:t>Violence, drug abuse/use, conduct disorder, family conflict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6787">
                                            <p:txEl>
                                              <p:pRg st="2" end="2"/>
                                            </p:txEl>
                                          </p:spTgt>
                                        </p:tgtEl>
                                        <p:attrNameLst>
                                          <p:attrName>style.visibility</p:attrName>
                                        </p:attrNameLst>
                                      </p:cBhvr>
                                      <p:to>
                                        <p:strVal val="visible"/>
                                      </p:to>
                                    </p:set>
                                    <p:animEffect transition="in" filter="dissolve">
                                      <p:cBhvr>
                                        <p:cTn id="15" dur="500"/>
                                        <p:tgtEl>
                                          <p:spTgt spid="246787">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6787">
                                            <p:txEl>
                                              <p:pRg st="3" end="3"/>
                                            </p:txEl>
                                          </p:spTgt>
                                        </p:tgtEl>
                                        <p:attrNameLst>
                                          <p:attrName>style.visibility</p:attrName>
                                        </p:attrNameLst>
                                      </p:cBhvr>
                                      <p:to>
                                        <p:strVal val="visible"/>
                                      </p:to>
                                    </p:set>
                                    <p:animEffect transition="in" filter="dissolve">
                                      <p:cBhvr>
                                        <p:cTn id="18" dur="500"/>
                                        <p:tgtEl>
                                          <p:spTgt spid="2467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6787">
                                            <p:txEl>
                                              <p:pRg st="4" end="4"/>
                                            </p:txEl>
                                          </p:spTgt>
                                        </p:tgtEl>
                                        <p:attrNameLst>
                                          <p:attrName>style.visibility</p:attrName>
                                        </p:attrNameLst>
                                      </p:cBhvr>
                                      <p:to>
                                        <p:strVal val="visible"/>
                                      </p:to>
                                    </p:set>
                                    <p:animEffect transition="in" filter="dissolve">
                                      <p:cBhvr>
                                        <p:cTn id="23" dur="500"/>
                                        <p:tgtEl>
                                          <p:spTgt spid="246787">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46787">
                                            <p:txEl>
                                              <p:pRg st="5" end="5"/>
                                            </p:txEl>
                                          </p:spTgt>
                                        </p:tgtEl>
                                        <p:attrNameLst>
                                          <p:attrName>style.visibility</p:attrName>
                                        </p:attrNameLst>
                                      </p:cBhvr>
                                      <p:to>
                                        <p:strVal val="visible"/>
                                      </p:to>
                                    </p:set>
                                    <p:animEffect transition="in" filter="dissolve">
                                      <p:cBhvr>
                                        <p:cTn id="26" dur="500"/>
                                        <p:tgtEl>
                                          <p:spTgt spid="24678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46787">
                                            <p:txEl>
                                              <p:pRg st="6" end="6"/>
                                            </p:txEl>
                                          </p:spTgt>
                                        </p:tgtEl>
                                        <p:attrNameLst>
                                          <p:attrName>style.visibility</p:attrName>
                                        </p:attrNameLst>
                                      </p:cBhvr>
                                      <p:to>
                                        <p:strVal val="visible"/>
                                      </p:to>
                                    </p:set>
                                    <p:animEffect transition="in" filter="dissolve">
                                      <p:cBhvr>
                                        <p:cTn id="31" dur="500"/>
                                        <p:tgtEl>
                                          <p:spTgt spid="246787">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46787">
                                            <p:txEl>
                                              <p:pRg st="7" end="7"/>
                                            </p:txEl>
                                          </p:spTgt>
                                        </p:tgtEl>
                                        <p:attrNameLst>
                                          <p:attrName>style.visibility</p:attrName>
                                        </p:attrNameLst>
                                      </p:cBhvr>
                                      <p:to>
                                        <p:strVal val="visible"/>
                                      </p:to>
                                    </p:set>
                                    <p:animEffect transition="in" filter="dissolve">
                                      <p:cBhvr>
                                        <p:cTn id="34" dur="500"/>
                                        <p:tgtEl>
                                          <p:spTgt spid="246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159658"/>
            <a:ext cx="7372350" cy="1290524"/>
          </a:xfrm>
        </p:spPr>
        <p:txBody>
          <a:bodyPr/>
          <a:lstStyle/>
          <a:p>
            <a:pPr eaLnBrk="1" hangingPunct="1"/>
            <a:r>
              <a:rPr lang="en-US" sz="2400" dirty="0">
                <a:solidFill>
                  <a:srgbClr val="4F81BD"/>
                </a:solidFill>
                <a:latin typeface="Calibri"/>
              </a:rPr>
              <a:t>Functional Family Therapy </a:t>
            </a:r>
            <a:br>
              <a:rPr lang="en-US" sz="2400" dirty="0">
                <a:solidFill>
                  <a:srgbClr val="4F81BD"/>
                </a:solidFill>
                <a:latin typeface="Calibri"/>
              </a:rPr>
            </a:br>
            <a:r>
              <a:rPr lang="en-US" sz="2400" dirty="0">
                <a:solidFill>
                  <a:srgbClr val="4F81BD"/>
                </a:solidFill>
                <a:latin typeface="Calibri"/>
              </a:rPr>
              <a:t>Treatment program for…..</a:t>
            </a:r>
          </a:p>
        </p:txBody>
      </p:sp>
      <p:sp>
        <p:nvSpPr>
          <p:cNvPr id="354307" name="Rectangle 3"/>
          <p:cNvSpPr>
            <a:spLocks noGrp="1" noChangeArrowheads="1"/>
          </p:cNvSpPr>
          <p:nvPr>
            <p:ph idx="1"/>
          </p:nvPr>
        </p:nvSpPr>
        <p:spPr>
          <a:xfrm>
            <a:off x="318052" y="1335315"/>
            <a:ext cx="8097078" cy="5423294"/>
          </a:xfrm>
        </p:spPr>
        <p:txBody>
          <a:bodyPr>
            <a:normAutofit/>
          </a:bodyPr>
          <a:lstStyle/>
          <a:p>
            <a:pPr marL="400050" indent="-400050">
              <a:lnSpc>
                <a:spcPct val="90000"/>
              </a:lnSpc>
              <a:buNone/>
            </a:pPr>
            <a:r>
              <a:rPr lang="en-US" sz="2600" dirty="0">
                <a:latin typeface="Calibri"/>
              </a:rPr>
              <a:t>Clinical problems falling under the label </a:t>
            </a:r>
            <a:r>
              <a:rPr lang="ja-JP" altLang="en-US" sz="2600" dirty="0">
                <a:latin typeface="Calibri"/>
              </a:rPr>
              <a:t>“</a:t>
            </a:r>
            <a:r>
              <a:rPr lang="en-US" sz="2600" dirty="0">
                <a:latin typeface="Calibri"/>
              </a:rPr>
              <a:t>Externalizing Adolescent Behavior Disorders</a:t>
            </a:r>
            <a:r>
              <a:rPr lang="ja-JP" altLang="en-US" sz="2600" dirty="0">
                <a:latin typeface="Calibri"/>
              </a:rPr>
              <a:t>”</a:t>
            </a:r>
            <a:endParaRPr lang="en-US" sz="2600" dirty="0">
              <a:latin typeface="Calibri"/>
            </a:endParaRPr>
          </a:p>
          <a:p>
            <a:pPr marL="1285875" lvl="3" indent="-257175">
              <a:lnSpc>
                <a:spcPct val="90000"/>
              </a:lnSpc>
            </a:pPr>
            <a:r>
              <a:rPr lang="en-US" sz="2600" dirty="0">
                <a:latin typeface="Calibri"/>
              </a:rPr>
              <a:t>Conduct disorder</a:t>
            </a:r>
          </a:p>
          <a:p>
            <a:pPr marL="1285875" lvl="3" indent="-257175">
              <a:lnSpc>
                <a:spcPct val="90000"/>
              </a:lnSpc>
            </a:pPr>
            <a:r>
              <a:rPr lang="en-US" sz="2600" dirty="0">
                <a:latin typeface="Calibri"/>
              </a:rPr>
              <a:t>Oppositional defiant disorder</a:t>
            </a:r>
          </a:p>
          <a:p>
            <a:pPr marL="1285875" lvl="3" indent="-257175">
              <a:lnSpc>
                <a:spcPct val="90000"/>
              </a:lnSpc>
            </a:pPr>
            <a:r>
              <a:rPr lang="en-US" sz="2600" dirty="0">
                <a:latin typeface="Calibri"/>
              </a:rPr>
              <a:t>Drug use/abuse</a:t>
            </a:r>
          </a:p>
          <a:p>
            <a:pPr marL="1285875" lvl="3" indent="-257175">
              <a:lnSpc>
                <a:spcPct val="90000"/>
              </a:lnSpc>
            </a:pPr>
            <a:r>
              <a:rPr lang="en-US" sz="2600" dirty="0">
                <a:latin typeface="Calibri"/>
              </a:rPr>
              <a:t>Other behavior problems…violence, school problems, truancy, etc.</a:t>
            </a:r>
          </a:p>
          <a:p>
            <a:pPr marL="400050" indent="-400050">
              <a:lnSpc>
                <a:spcPct val="90000"/>
              </a:lnSpc>
              <a:buNone/>
            </a:pPr>
            <a:r>
              <a:rPr lang="en-US" sz="2600" dirty="0">
                <a:latin typeface="Calibri"/>
              </a:rPr>
              <a:t>Other mental health problems of adolescents </a:t>
            </a:r>
          </a:p>
          <a:p>
            <a:pPr marL="971550" lvl="2" indent="-285750">
              <a:lnSpc>
                <a:spcPct val="90000"/>
              </a:lnSpc>
            </a:pPr>
            <a:r>
              <a:rPr lang="en-US" sz="2600" dirty="0">
                <a:latin typeface="Calibri"/>
              </a:rPr>
              <a:t>Anxiety/depression with behavior disorder symptoms expressions</a:t>
            </a:r>
          </a:p>
          <a:p>
            <a:pPr marL="400050" indent="-400050">
              <a:lnSpc>
                <a:spcPct val="90000"/>
              </a:lnSpc>
              <a:buNone/>
            </a:pPr>
            <a:r>
              <a:rPr lang="en-US" sz="2600" dirty="0">
                <a:latin typeface="Calibri"/>
              </a:rPr>
              <a:t>Parent-child/family conflict </a:t>
            </a:r>
            <a:r>
              <a:rPr lang="en-US" sz="2600" dirty="0" smtClean="0">
                <a:latin typeface="Calibri"/>
              </a:rPr>
              <a:t>issues</a:t>
            </a:r>
          </a:p>
          <a:p>
            <a:pPr lvl="2">
              <a:lnSpc>
                <a:spcPct val="90000"/>
              </a:lnSpc>
            </a:pPr>
            <a:r>
              <a:rPr lang="en-US" sz="2400" dirty="0" smtClean="0">
                <a:latin typeface="Calibri"/>
              </a:rPr>
              <a:t>Child Welfare Issues</a:t>
            </a:r>
            <a:endParaRPr lang="en-US" sz="2400" dirty="0">
              <a:latin typeface="Calibri"/>
            </a:endParaRPr>
          </a:p>
          <a:p>
            <a:pPr marL="400050" indent="-400050">
              <a:lnSpc>
                <a:spcPct val="90000"/>
              </a:lnSpc>
              <a:buNone/>
            </a:pPr>
            <a:endParaRPr lang="en-US" sz="2100" dirty="0">
              <a:latin typeface="Calibri"/>
            </a:endParaRPr>
          </a:p>
          <a:p>
            <a:pPr marL="971550" lvl="2" indent="-285750">
              <a:lnSpc>
                <a:spcPct val="90000"/>
              </a:lnSpc>
            </a:pPr>
            <a:endParaRPr lang="en-US" sz="1350" dirty="0">
              <a:latin typeface="Arial" charset="0"/>
            </a:endParaRPr>
          </a:p>
        </p:txBody>
      </p:sp>
      <p:sp>
        <p:nvSpPr>
          <p:cNvPr id="41988" name="Rectangle 4"/>
          <p:cNvSpPr>
            <a:spLocks noChangeArrowheads="1"/>
          </p:cNvSpPr>
          <p:nvPr/>
        </p:nvSpPr>
        <p:spPr bwMode="auto">
          <a:xfrm>
            <a:off x="-2583392" y="145018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sz="1350" dirty="0">
              <a:latin typeface="Arial" charset="0"/>
            </a:endParaRPr>
          </a:p>
        </p:txBody>
      </p:sp>
    </p:spTree>
    <p:extLst>
      <p:ext uri="{BB962C8B-B14F-4D97-AF65-F5344CB8AC3E}">
        <p14:creationId xmlns:p14="http://schemas.microsoft.com/office/powerpoint/2010/main" val="11081812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943100"/>
            <a:ext cx="6172200" cy="857250"/>
          </a:xfrm>
        </p:spPr>
        <p:txBody>
          <a:bodyPr/>
          <a:lstStyle/>
          <a:p>
            <a:pPr algn="ctr">
              <a:defRPr/>
            </a:pPr>
            <a:r>
              <a:rPr lang="en-US" dirty="0" smtClean="0">
                <a:solidFill>
                  <a:srgbClr val="C32D2E"/>
                </a:solidFill>
                <a:ea typeface="+mj-ea"/>
              </a:rPr>
              <a:t>The Evidence Base for FFT</a:t>
            </a:r>
            <a:endParaRPr lang="en-US" dirty="0">
              <a:solidFill>
                <a:srgbClr val="C32D2E"/>
              </a:solidFill>
              <a:ea typeface="+mj-ea"/>
            </a:endParaRPr>
          </a:p>
        </p:txBody>
      </p:sp>
      <p:sp>
        <p:nvSpPr>
          <p:cNvPr id="35843" name="Content Placeholder 2"/>
          <p:cNvSpPr>
            <a:spLocks noGrp="1"/>
          </p:cNvSpPr>
          <p:nvPr>
            <p:ph idx="1"/>
          </p:nvPr>
        </p:nvSpPr>
        <p:spPr>
          <a:xfrm>
            <a:off x="1485900" y="3143250"/>
            <a:ext cx="6172200" cy="1257300"/>
          </a:xfrm>
        </p:spPr>
        <p:txBody>
          <a:bodyPr/>
          <a:lstStyle/>
          <a:p>
            <a:pPr marL="0" indent="0" algn="ctr">
              <a:buNone/>
            </a:pPr>
            <a:r>
              <a:rPr lang="en-US" sz="3000" b="1" dirty="0">
                <a:ea typeface="ＭＳ Ｐゴシック" pitchFamily="29" charset="-128"/>
                <a:cs typeface="ＭＳ Ｐゴシック" pitchFamily="29" charset="-128"/>
              </a:rPr>
              <a:t>Results of Three Decades of Research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314950" y="1900312"/>
            <a:ext cx="1943100" cy="1471538"/>
            <a:chOff x="3504" y="530"/>
            <a:chExt cx="1680" cy="1582"/>
          </a:xfrm>
        </p:grpSpPr>
        <p:grpSp>
          <p:nvGrpSpPr>
            <p:cNvPr id="3" name="Group 15"/>
            <p:cNvGrpSpPr>
              <a:grpSpLocks/>
            </p:cNvGrpSpPr>
            <p:nvPr/>
          </p:nvGrpSpPr>
          <p:grpSpPr bwMode="auto">
            <a:xfrm>
              <a:off x="4224" y="530"/>
              <a:ext cx="960" cy="1006"/>
              <a:chOff x="4224" y="530"/>
              <a:chExt cx="960" cy="1006"/>
            </a:xfrm>
          </p:grpSpPr>
          <p:sp>
            <p:nvSpPr>
              <p:cNvPr id="1070096" name="Text Box 16"/>
              <p:cNvSpPr txBox="1">
                <a:spLocks noChangeArrowheads="1"/>
              </p:cNvSpPr>
              <p:nvPr/>
            </p:nvSpPr>
            <p:spPr bwMode="auto">
              <a:xfrm>
                <a:off x="4502" y="530"/>
                <a:ext cx="160" cy="323"/>
              </a:xfrm>
              <a:prstGeom prst="rect">
                <a:avLst/>
              </a:prstGeom>
              <a:noFill/>
              <a:ln w="12700" cap="sq">
                <a:noFill/>
                <a:miter lim="800000"/>
                <a:headEnd/>
                <a:tailEnd/>
              </a:ln>
              <a:effectLst/>
            </p:spPr>
            <p:txBody>
              <a:bodyPr wrap="none" anchor="ctr">
                <a:spAutoFit/>
              </a:bodyPr>
              <a:lstStyle/>
              <a:p>
                <a:pPr algn="ctr" eaLnBrk="0" hangingPunct="0">
                  <a:defRPr/>
                </a:pPr>
                <a:endParaRPr lang="en-US" sz="1350" dirty="0">
                  <a:effectLst>
                    <a:outerShdw blurRad="38100" dist="38100" dir="2700000" algn="tl">
                      <a:srgbClr val="000000"/>
                    </a:outerShdw>
                  </a:effectLst>
                  <a:latin typeface="Times New Roman" pitchFamily="18" charset="0"/>
                </a:endParaRPr>
              </a:p>
            </p:txBody>
          </p:sp>
          <p:sp>
            <p:nvSpPr>
              <p:cNvPr id="280581" name="Line 19"/>
              <p:cNvSpPr>
                <a:spLocks noChangeShapeType="1"/>
              </p:cNvSpPr>
              <p:nvPr/>
            </p:nvSpPr>
            <p:spPr bwMode="auto">
              <a:xfrm flipV="1">
                <a:off x="4704" y="1297"/>
                <a:ext cx="480" cy="239"/>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582" name="Line 20"/>
              <p:cNvSpPr>
                <a:spLocks noChangeShapeType="1"/>
              </p:cNvSpPr>
              <p:nvPr/>
            </p:nvSpPr>
            <p:spPr bwMode="auto">
              <a:xfrm flipV="1">
                <a:off x="4704" y="864"/>
                <a:ext cx="0" cy="672"/>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583" name="Line 21"/>
              <p:cNvSpPr>
                <a:spLocks noChangeShapeType="1"/>
              </p:cNvSpPr>
              <p:nvPr/>
            </p:nvSpPr>
            <p:spPr bwMode="auto">
              <a:xfrm flipH="1" flipV="1">
                <a:off x="4224" y="1297"/>
                <a:ext cx="481" cy="239"/>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grpSp>
        <p:sp>
          <p:nvSpPr>
            <p:cNvPr id="280584" name="Line 22"/>
            <p:cNvSpPr>
              <a:spLocks noChangeShapeType="1"/>
            </p:cNvSpPr>
            <p:nvPr/>
          </p:nvSpPr>
          <p:spPr bwMode="auto">
            <a:xfrm flipV="1">
              <a:off x="3504" y="1824"/>
              <a:ext cx="384" cy="288"/>
            </a:xfrm>
            <a:prstGeom prst="line">
              <a:avLst/>
            </a:prstGeom>
            <a:noFill/>
            <a:ln w="76200" cap="sq">
              <a:noFill/>
              <a:round/>
              <a:headEnd type="triangle" w="med" len="me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grpSp>
      <p:grpSp>
        <p:nvGrpSpPr>
          <p:cNvPr id="4" name="Group 23"/>
          <p:cNvGrpSpPr>
            <a:grpSpLocks/>
          </p:cNvGrpSpPr>
          <p:nvPr/>
        </p:nvGrpSpPr>
        <p:grpSpPr bwMode="auto">
          <a:xfrm>
            <a:off x="2253331" y="1485836"/>
            <a:ext cx="3815822" cy="1657415"/>
            <a:chOff x="83" y="335"/>
            <a:chExt cx="2713" cy="1825"/>
          </a:xfrm>
        </p:grpSpPr>
        <p:sp>
          <p:nvSpPr>
            <p:cNvPr id="280586" name="Line 24"/>
            <p:cNvSpPr>
              <a:spLocks noChangeShapeType="1"/>
            </p:cNvSpPr>
            <p:nvPr/>
          </p:nvSpPr>
          <p:spPr bwMode="auto">
            <a:xfrm rot="15307244" flipV="1">
              <a:off x="1968" y="1824"/>
              <a:ext cx="384" cy="288"/>
            </a:xfrm>
            <a:prstGeom prst="line">
              <a:avLst/>
            </a:prstGeom>
            <a:noFill/>
            <a:ln w="76200" cap="sq">
              <a:noFill/>
              <a:round/>
              <a:headEnd type="triangle" w="med" len="me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grpSp>
          <p:nvGrpSpPr>
            <p:cNvPr id="5" name="Group 25"/>
            <p:cNvGrpSpPr>
              <a:grpSpLocks/>
            </p:cNvGrpSpPr>
            <p:nvPr/>
          </p:nvGrpSpPr>
          <p:grpSpPr bwMode="auto">
            <a:xfrm>
              <a:off x="83" y="335"/>
              <a:ext cx="2713" cy="1511"/>
              <a:chOff x="83" y="335"/>
              <a:chExt cx="2713" cy="1511"/>
            </a:xfrm>
          </p:grpSpPr>
          <p:sp>
            <p:nvSpPr>
              <p:cNvPr id="1070106" name="Text Box 26"/>
              <p:cNvSpPr txBox="1">
                <a:spLocks noChangeArrowheads="1"/>
              </p:cNvSpPr>
              <p:nvPr/>
            </p:nvSpPr>
            <p:spPr bwMode="auto">
              <a:xfrm>
                <a:off x="1122" y="839"/>
                <a:ext cx="1340" cy="1007"/>
              </a:xfrm>
              <a:prstGeom prst="rect">
                <a:avLst/>
              </a:prstGeom>
              <a:noFill/>
              <a:ln w="12700" cap="sq">
                <a:noFill/>
                <a:miter lim="800000"/>
                <a:headEnd/>
                <a:tailEnd/>
              </a:ln>
              <a:effectLst/>
            </p:spPr>
            <p:txBody>
              <a:bodyPr spcFirstLastPara="1" wrap="none" anchor="ctr">
                <a:prstTxWarp prst="textArchUp">
                  <a:avLst>
                    <a:gd name="adj" fmla="val 10613021"/>
                  </a:avLst>
                </a:prstTxWarp>
                <a:spAutoFit/>
              </a:bodyPr>
              <a:lstStyle/>
              <a:p>
                <a:pPr algn="ctr" eaLnBrk="0" hangingPunct="0">
                  <a:defRPr/>
                </a:pPr>
                <a:r>
                  <a:rPr lang="en-US" sz="2100" dirty="0">
                    <a:solidFill>
                      <a:srgbClr val="3891A7"/>
                    </a:solidFill>
                    <a:effectLst>
                      <a:outerShdw blurRad="38100" dist="38100" dir="2700000" algn="tl">
                        <a:srgbClr val="000000"/>
                      </a:outerShdw>
                    </a:effectLst>
                  </a:rPr>
                  <a:t>Clinical Practice</a:t>
                </a:r>
              </a:p>
            </p:txBody>
          </p:sp>
          <p:sp>
            <p:nvSpPr>
              <p:cNvPr id="1070107" name="Text Box 27"/>
              <p:cNvSpPr txBox="1">
                <a:spLocks noChangeArrowheads="1"/>
              </p:cNvSpPr>
              <p:nvPr/>
            </p:nvSpPr>
            <p:spPr bwMode="auto">
              <a:xfrm>
                <a:off x="2665" y="814"/>
                <a:ext cx="131" cy="254"/>
              </a:xfrm>
              <a:prstGeom prst="rect">
                <a:avLst/>
              </a:prstGeom>
              <a:noFill/>
              <a:ln w="12700" cap="sq">
                <a:noFill/>
                <a:miter lim="800000"/>
                <a:headEnd/>
                <a:tailEnd/>
              </a:ln>
              <a:effectLst/>
            </p:spPr>
            <p:txBody>
              <a:bodyPr wrap="none" anchor="ctr">
                <a:spAutoFit/>
              </a:bodyPr>
              <a:lstStyle/>
              <a:p>
                <a:pPr algn="ctr" eaLnBrk="0" hangingPunct="0">
                  <a:defRPr/>
                </a:pPr>
                <a:endParaRPr lang="en-US" sz="900" dirty="0">
                  <a:effectLst>
                    <a:outerShdw blurRad="38100" dist="38100" dir="2700000" algn="tl">
                      <a:srgbClr val="000000"/>
                    </a:outerShdw>
                  </a:effectLst>
                  <a:latin typeface="Book Antiqua" pitchFamily="18" charset="0"/>
                </a:endParaRPr>
              </a:p>
            </p:txBody>
          </p:sp>
          <p:sp>
            <p:nvSpPr>
              <p:cNvPr id="1070108" name="Text Box 28"/>
              <p:cNvSpPr txBox="1">
                <a:spLocks noChangeArrowheads="1"/>
              </p:cNvSpPr>
              <p:nvPr/>
            </p:nvSpPr>
            <p:spPr bwMode="auto">
              <a:xfrm>
                <a:off x="1413" y="335"/>
                <a:ext cx="131" cy="407"/>
              </a:xfrm>
              <a:prstGeom prst="rect">
                <a:avLst/>
              </a:prstGeom>
              <a:noFill/>
              <a:ln w="12700" cap="sq">
                <a:noFill/>
                <a:miter lim="800000"/>
                <a:headEnd/>
                <a:tailEnd/>
              </a:ln>
              <a:effectLst/>
            </p:spPr>
            <p:txBody>
              <a:bodyPr wrap="none" anchor="ctr">
                <a:spAutoFit/>
              </a:bodyPr>
              <a:lstStyle/>
              <a:p>
                <a:pPr algn="ctr" eaLnBrk="0" hangingPunct="0">
                  <a:defRPr/>
                </a:pPr>
                <a:endParaRPr lang="en-US" dirty="0">
                  <a:effectLst>
                    <a:outerShdw blurRad="38100" dist="38100" dir="2700000" algn="tl">
                      <a:srgbClr val="000000"/>
                    </a:outerShdw>
                  </a:effectLst>
                  <a:latin typeface="Times New Roman" pitchFamily="18" charset="0"/>
                </a:endParaRPr>
              </a:p>
            </p:txBody>
          </p:sp>
          <p:sp>
            <p:nvSpPr>
              <p:cNvPr id="1070109" name="Text Box 29"/>
              <p:cNvSpPr txBox="1">
                <a:spLocks noChangeArrowheads="1"/>
              </p:cNvSpPr>
              <p:nvPr/>
            </p:nvSpPr>
            <p:spPr bwMode="auto">
              <a:xfrm>
                <a:off x="83" y="485"/>
                <a:ext cx="715" cy="407"/>
              </a:xfrm>
              <a:prstGeom prst="rect">
                <a:avLst/>
              </a:prstGeom>
              <a:noFill/>
              <a:ln w="12700" cap="sq">
                <a:noFill/>
                <a:miter lim="800000"/>
                <a:headEnd/>
                <a:tailEnd/>
              </a:ln>
              <a:effectLst/>
            </p:spPr>
            <p:txBody>
              <a:bodyPr wrap="none" anchor="ctr">
                <a:spAutoFit/>
              </a:bodyPr>
              <a:lstStyle/>
              <a:p>
                <a:pPr algn="ctr" eaLnBrk="0" hangingPunct="0">
                  <a:defRPr/>
                </a:pPr>
                <a:r>
                  <a:rPr lang="en-US" dirty="0">
                    <a:effectLst>
                      <a:outerShdw blurRad="38100" dist="38100" dir="2700000" algn="tl">
                        <a:srgbClr val="000000"/>
                      </a:outerShdw>
                    </a:effectLst>
                  </a:rPr>
                  <a:t>Training</a:t>
                </a:r>
              </a:p>
            </p:txBody>
          </p:sp>
          <p:sp>
            <p:nvSpPr>
              <p:cNvPr id="280592" name="Line 30"/>
              <p:cNvSpPr>
                <a:spLocks noChangeShapeType="1"/>
              </p:cNvSpPr>
              <p:nvPr/>
            </p:nvSpPr>
            <p:spPr bwMode="auto">
              <a:xfrm flipH="1" flipV="1">
                <a:off x="1440" y="1296"/>
                <a:ext cx="190" cy="240"/>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593" name="Line 31"/>
              <p:cNvSpPr>
                <a:spLocks noChangeShapeType="1"/>
              </p:cNvSpPr>
              <p:nvPr/>
            </p:nvSpPr>
            <p:spPr bwMode="auto">
              <a:xfrm flipV="1">
                <a:off x="1632" y="576"/>
                <a:ext cx="769" cy="960"/>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594" name="Line 32"/>
              <p:cNvSpPr>
                <a:spLocks noChangeShapeType="1"/>
              </p:cNvSpPr>
              <p:nvPr/>
            </p:nvSpPr>
            <p:spPr bwMode="auto">
              <a:xfrm flipV="1">
                <a:off x="1632" y="768"/>
                <a:ext cx="48" cy="768"/>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grpSp>
      </p:grpSp>
      <p:grpSp>
        <p:nvGrpSpPr>
          <p:cNvPr id="6" name="Group 33"/>
          <p:cNvGrpSpPr>
            <a:grpSpLocks/>
          </p:cNvGrpSpPr>
          <p:nvPr/>
        </p:nvGrpSpPr>
        <p:grpSpPr bwMode="auto">
          <a:xfrm>
            <a:off x="1991917" y="4171950"/>
            <a:ext cx="5769770" cy="1828800"/>
            <a:chOff x="642" y="2640"/>
            <a:chExt cx="4846" cy="1680"/>
          </a:xfrm>
        </p:grpSpPr>
        <p:sp>
          <p:nvSpPr>
            <p:cNvPr id="1070114" name="Text Box 34"/>
            <p:cNvSpPr txBox="1">
              <a:spLocks noChangeArrowheads="1"/>
            </p:cNvSpPr>
            <p:nvPr/>
          </p:nvSpPr>
          <p:spPr bwMode="auto">
            <a:xfrm>
              <a:off x="2223" y="3008"/>
              <a:ext cx="1205" cy="315"/>
            </a:xfrm>
            <a:prstGeom prst="rect">
              <a:avLst/>
            </a:prstGeom>
            <a:noFill/>
            <a:ln w="12700" cap="sq">
              <a:noFill/>
              <a:miter lim="800000"/>
              <a:headEnd/>
              <a:tailEnd/>
            </a:ln>
            <a:effectLst/>
          </p:spPr>
          <p:txBody>
            <a:bodyPr spcFirstLastPara="1" wrap="none" anchor="ctr">
              <a:prstTxWarp prst="textArchDown">
                <a:avLst/>
              </a:prstTxWarp>
              <a:spAutoFit/>
            </a:bodyPr>
            <a:lstStyle/>
            <a:p>
              <a:pPr algn="ctr" eaLnBrk="0" hangingPunct="0">
                <a:defRPr/>
              </a:pPr>
              <a:r>
                <a:rPr lang="en-US" sz="2100" dirty="0">
                  <a:solidFill>
                    <a:srgbClr val="3891A7"/>
                  </a:solidFill>
                  <a:effectLst>
                    <a:outerShdw blurRad="38100" dist="38100" dir="2700000" algn="tl">
                      <a:srgbClr val="000000"/>
                    </a:outerShdw>
                  </a:effectLst>
                </a:rPr>
                <a:t>Research</a:t>
              </a:r>
            </a:p>
          </p:txBody>
        </p:sp>
        <p:sp>
          <p:nvSpPr>
            <p:cNvPr id="1070115" name="Text Box 35"/>
            <p:cNvSpPr txBox="1">
              <a:spLocks noChangeArrowheads="1"/>
            </p:cNvSpPr>
            <p:nvPr/>
          </p:nvSpPr>
          <p:spPr bwMode="auto">
            <a:xfrm>
              <a:off x="3808" y="2824"/>
              <a:ext cx="1680" cy="594"/>
            </a:xfrm>
            <a:prstGeom prst="rect">
              <a:avLst/>
            </a:prstGeom>
            <a:noFill/>
            <a:ln w="12700" cap="sq">
              <a:noFill/>
              <a:miter lim="800000"/>
              <a:headEnd/>
              <a:tailEnd/>
            </a:ln>
            <a:effectLst/>
          </p:spPr>
          <p:txBody>
            <a:bodyPr anchor="ctr">
              <a:prstTxWarp prst="textNoShape">
                <a:avLst/>
              </a:prstTxWarp>
              <a:spAutoFit/>
            </a:bodyPr>
            <a:lstStyle/>
            <a:p>
              <a:pPr algn="ctr" eaLnBrk="0" hangingPunct="0"/>
              <a:r>
                <a:rPr lang="en-US" dirty="0">
                  <a:effectLst>
                    <a:outerShdw blurRad="38100" dist="38100" dir="2700000" algn="tl">
                      <a:srgbClr val="000000"/>
                    </a:outerShdw>
                  </a:effectLst>
                </a:rPr>
                <a:t>Dissemination Studies</a:t>
              </a:r>
            </a:p>
          </p:txBody>
        </p:sp>
        <p:sp>
          <p:nvSpPr>
            <p:cNvPr id="1070116" name="Text Box 36"/>
            <p:cNvSpPr txBox="1">
              <a:spLocks noChangeArrowheads="1"/>
            </p:cNvSpPr>
            <p:nvPr/>
          </p:nvSpPr>
          <p:spPr bwMode="auto">
            <a:xfrm>
              <a:off x="3574" y="3490"/>
              <a:ext cx="1767" cy="594"/>
            </a:xfrm>
            <a:prstGeom prst="rect">
              <a:avLst/>
            </a:prstGeom>
            <a:noFill/>
            <a:ln w="12700" cap="sq">
              <a:noFill/>
              <a:miter lim="800000"/>
              <a:headEnd/>
              <a:tailEnd/>
            </a:ln>
            <a:effectLst/>
          </p:spPr>
          <p:txBody>
            <a:bodyPr anchor="ctr">
              <a:spAutoFit/>
            </a:bodyPr>
            <a:lstStyle/>
            <a:p>
              <a:pPr algn="ctr" eaLnBrk="0" hangingPunct="0">
                <a:defRPr/>
              </a:pPr>
              <a:r>
                <a:rPr lang="en-US" dirty="0">
                  <a:effectLst>
                    <a:outerShdw blurRad="38100" dist="38100" dir="2700000" algn="tl">
                      <a:srgbClr val="000000"/>
                    </a:outerShdw>
                  </a:effectLst>
                </a:rPr>
                <a:t>Effectiveness Studies</a:t>
              </a:r>
            </a:p>
          </p:txBody>
        </p:sp>
        <p:sp>
          <p:nvSpPr>
            <p:cNvPr id="1070117" name="Text Box 37"/>
            <p:cNvSpPr txBox="1">
              <a:spLocks noChangeArrowheads="1"/>
            </p:cNvSpPr>
            <p:nvPr/>
          </p:nvSpPr>
          <p:spPr bwMode="auto">
            <a:xfrm>
              <a:off x="2079" y="3826"/>
              <a:ext cx="1527" cy="339"/>
            </a:xfrm>
            <a:prstGeom prst="rect">
              <a:avLst/>
            </a:prstGeom>
            <a:noFill/>
            <a:ln w="12700" cap="sq">
              <a:noFill/>
              <a:miter lim="800000"/>
              <a:headEnd/>
              <a:tailEnd/>
            </a:ln>
            <a:effectLst/>
          </p:spPr>
          <p:txBody>
            <a:bodyPr wrap="none" anchor="ctr">
              <a:spAutoFit/>
            </a:bodyPr>
            <a:lstStyle/>
            <a:p>
              <a:pPr algn="ctr" eaLnBrk="0" hangingPunct="0">
                <a:defRPr/>
              </a:pPr>
              <a:r>
                <a:rPr lang="en-US" dirty="0">
                  <a:effectLst>
                    <a:outerShdw blurRad="38100" dist="38100" dir="2700000" algn="tl">
                      <a:srgbClr val="000000"/>
                    </a:outerShdw>
                  </a:effectLst>
                </a:rPr>
                <a:t>Efficacy Studies</a:t>
              </a:r>
            </a:p>
          </p:txBody>
        </p:sp>
        <p:sp>
          <p:nvSpPr>
            <p:cNvPr id="1070118" name="Text Box 38"/>
            <p:cNvSpPr txBox="1">
              <a:spLocks noChangeArrowheads="1"/>
            </p:cNvSpPr>
            <p:nvPr/>
          </p:nvSpPr>
          <p:spPr bwMode="auto">
            <a:xfrm>
              <a:off x="642" y="3541"/>
              <a:ext cx="1472" cy="339"/>
            </a:xfrm>
            <a:prstGeom prst="rect">
              <a:avLst/>
            </a:prstGeom>
            <a:noFill/>
            <a:ln w="12700" cap="sq">
              <a:noFill/>
              <a:miter lim="800000"/>
              <a:headEnd/>
              <a:tailEnd/>
            </a:ln>
            <a:effectLst/>
          </p:spPr>
          <p:txBody>
            <a:bodyPr wrap="none" anchor="ctr">
              <a:spAutoFit/>
            </a:bodyPr>
            <a:lstStyle/>
            <a:p>
              <a:pPr algn="ctr" eaLnBrk="0" hangingPunct="0">
                <a:defRPr/>
              </a:pPr>
              <a:r>
                <a:rPr lang="en-US" dirty="0">
                  <a:effectLst>
                    <a:outerShdw blurRad="38100" dist="38100" dir="2700000" algn="tl">
                      <a:srgbClr val="000000"/>
                    </a:outerShdw>
                  </a:effectLst>
                </a:rPr>
                <a:t>Process Studies</a:t>
              </a:r>
            </a:p>
          </p:txBody>
        </p:sp>
        <p:sp>
          <p:nvSpPr>
            <p:cNvPr id="280601" name="Line 39"/>
            <p:cNvSpPr>
              <a:spLocks noChangeShapeType="1"/>
            </p:cNvSpPr>
            <p:nvPr/>
          </p:nvSpPr>
          <p:spPr bwMode="auto">
            <a:xfrm>
              <a:off x="2976" y="2640"/>
              <a:ext cx="0" cy="432"/>
            </a:xfrm>
            <a:prstGeom prst="line">
              <a:avLst/>
            </a:prstGeom>
            <a:noFill/>
            <a:ln w="76200" cap="sq">
              <a:noFill/>
              <a:round/>
              <a:headEnd type="triangle" w="med" len="me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02" name="Line 40"/>
            <p:cNvSpPr>
              <a:spLocks noChangeShapeType="1"/>
            </p:cNvSpPr>
            <p:nvPr/>
          </p:nvSpPr>
          <p:spPr bwMode="auto">
            <a:xfrm flipH="1" flipV="1">
              <a:off x="1920" y="3024"/>
              <a:ext cx="576" cy="96"/>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03" name="Line 41"/>
            <p:cNvSpPr>
              <a:spLocks noChangeShapeType="1"/>
            </p:cNvSpPr>
            <p:nvPr/>
          </p:nvSpPr>
          <p:spPr bwMode="auto">
            <a:xfrm flipH="1">
              <a:off x="2544" y="3312"/>
              <a:ext cx="384" cy="244"/>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04" name="Line 42"/>
            <p:cNvSpPr>
              <a:spLocks noChangeShapeType="1"/>
            </p:cNvSpPr>
            <p:nvPr/>
          </p:nvSpPr>
          <p:spPr bwMode="auto">
            <a:xfrm>
              <a:off x="2928" y="3312"/>
              <a:ext cx="384" cy="244"/>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05" name="Line 43"/>
            <p:cNvSpPr>
              <a:spLocks noChangeShapeType="1"/>
            </p:cNvSpPr>
            <p:nvPr/>
          </p:nvSpPr>
          <p:spPr bwMode="auto">
            <a:xfrm flipV="1">
              <a:off x="3456" y="2928"/>
              <a:ext cx="576" cy="197"/>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06" name="Line 44"/>
            <p:cNvSpPr>
              <a:spLocks noChangeShapeType="1"/>
            </p:cNvSpPr>
            <p:nvPr/>
          </p:nvSpPr>
          <p:spPr bwMode="auto">
            <a:xfrm>
              <a:off x="2928" y="3312"/>
              <a:ext cx="0" cy="629"/>
            </a:xfrm>
            <a:prstGeom prst="line">
              <a:avLst/>
            </a:prstGeom>
            <a:noFill/>
            <a:ln w="12700" cap="sq">
              <a:no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4639" name="Rectangle 45"/>
            <p:cNvSpPr>
              <a:spLocks noChangeArrowheads="1"/>
            </p:cNvSpPr>
            <p:nvPr/>
          </p:nvSpPr>
          <p:spPr bwMode="auto">
            <a:xfrm>
              <a:off x="2256" y="4032"/>
              <a:ext cx="1440" cy="288"/>
            </a:xfrm>
            <a:prstGeom prst="rect">
              <a:avLst/>
            </a:prstGeom>
            <a:noFill/>
            <a:ln w="12700" cap="sq">
              <a:noFill/>
              <a:miter lim="800000"/>
              <a:headEnd/>
              <a:tailEnd/>
            </a:ln>
          </p:spPr>
          <p:txBody>
            <a:bodyPr wrap="none" anchor="ctr">
              <a:prstTxWarp prst="textNoShape">
                <a:avLst/>
              </a:prstTxWarp>
            </a:bodyPr>
            <a:lstStyle/>
            <a:p>
              <a:pPr algn="ctr" eaLnBrk="0" hangingPunct="0"/>
              <a:endParaRPr lang="en-US" dirty="0">
                <a:latin typeface="Times New Roman" pitchFamily="29" charset="0"/>
              </a:endParaRPr>
            </a:p>
          </p:txBody>
        </p:sp>
      </p:grpSp>
      <p:sp>
        <p:nvSpPr>
          <p:cNvPr id="1070126" name="Line 46"/>
          <p:cNvSpPr>
            <a:spLocks noChangeShapeType="1"/>
          </p:cNvSpPr>
          <p:nvPr/>
        </p:nvSpPr>
        <p:spPr bwMode="auto">
          <a:xfrm flipV="1">
            <a:off x="2228850" y="2748351"/>
            <a:ext cx="228600" cy="571500"/>
          </a:xfrm>
          <a:prstGeom prst="line">
            <a:avLst/>
          </a:prstGeom>
          <a:noFill/>
          <a:ln w="38100" cap="sq">
            <a:solidFill>
              <a:schemeClr val="folHlink"/>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1070127" name="Line 47"/>
          <p:cNvSpPr>
            <a:spLocks noChangeShapeType="1"/>
          </p:cNvSpPr>
          <p:nvPr/>
        </p:nvSpPr>
        <p:spPr bwMode="auto">
          <a:xfrm>
            <a:off x="2228850" y="3332171"/>
            <a:ext cx="228600" cy="514350"/>
          </a:xfrm>
          <a:prstGeom prst="line">
            <a:avLst/>
          </a:prstGeom>
          <a:noFill/>
          <a:ln w="38100" cap="sq">
            <a:solidFill>
              <a:schemeClr val="folHlink"/>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1070129" name="Rectangle 49"/>
          <p:cNvSpPr>
            <a:spLocks noChangeArrowheads="1"/>
          </p:cNvSpPr>
          <p:nvPr/>
        </p:nvSpPr>
        <p:spPr bwMode="auto">
          <a:xfrm>
            <a:off x="5223273" y="992981"/>
            <a:ext cx="184731" cy="230832"/>
          </a:xfrm>
          <a:prstGeom prst="rect">
            <a:avLst/>
          </a:prstGeom>
          <a:noFill/>
          <a:ln w="9525">
            <a:noFill/>
            <a:miter lim="800000"/>
            <a:headEnd/>
            <a:tailEnd/>
          </a:ln>
          <a:effectLst/>
        </p:spPr>
        <p:txBody>
          <a:bodyPr wrap="none">
            <a:spAutoFit/>
          </a:bodyPr>
          <a:lstStyle/>
          <a:p>
            <a:pPr eaLnBrk="0" hangingPunct="0">
              <a:defRPr/>
            </a:pPr>
            <a:endParaRPr lang="en-US" sz="900" dirty="0">
              <a:effectLst>
                <a:outerShdw blurRad="38100" dist="38100" dir="2700000" algn="tl">
                  <a:srgbClr val="000000"/>
                </a:outerShdw>
              </a:effectLst>
              <a:latin typeface="Book Antiqua" pitchFamily="18" charset="0"/>
            </a:endParaRPr>
          </a:p>
        </p:txBody>
      </p:sp>
      <p:sp>
        <p:nvSpPr>
          <p:cNvPr id="1070130" name="Rectangle 50"/>
          <p:cNvSpPr>
            <a:spLocks noChangeArrowheads="1"/>
          </p:cNvSpPr>
          <p:nvPr/>
        </p:nvSpPr>
        <p:spPr bwMode="auto">
          <a:xfrm>
            <a:off x="4502672" y="1243013"/>
            <a:ext cx="1829347" cy="369332"/>
          </a:xfrm>
          <a:prstGeom prst="rect">
            <a:avLst/>
          </a:prstGeom>
          <a:noFill/>
          <a:ln w="9525">
            <a:noFill/>
            <a:miter lim="800000"/>
            <a:headEnd/>
            <a:tailEnd/>
          </a:ln>
          <a:effectLst/>
        </p:spPr>
        <p:txBody>
          <a:bodyPr wrap="none">
            <a:spAutoFit/>
          </a:bodyPr>
          <a:lstStyle/>
          <a:p>
            <a:pPr algn="ctr" eaLnBrk="0" hangingPunct="0">
              <a:defRPr/>
            </a:pPr>
            <a:r>
              <a:rPr lang="en-US" dirty="0">
                <a:effectLst>
                  <a:outerShdw blurRad="38100" dist="38100" dir="2700000" algn="tl">
                    <a:srgbClr val="000000"/>
                  </a:outerShdw>
                </a:effectLst>
              </a:rPr>
              <a:t>Implementation</a:t>
            </a:r>
          </a:p>
        </p:txBody>
      </p:sp>
      <p:sp>
        <p:nvSpPr>
          <p:cNvPr id="1070131" name="Rectangle 51"/>
          <p:cNvSpPr>
            <a:spLocks noChangeArrowheads="1"/>
          </p:cNvSpPr>
          <p:nvPr/>
        </p:nvSpPr>
        <p:spPr bwMode="auto">
          <a:xfrm>
            <a:off x="3086100" y="1257301"/>
            <a:ext cx="1428750" cy="369332"/>
          </a:xfrm>
          <a:prstGeom prst="rect">
            <a:avLst/>
          </a:prstGeom>
          <a:noFill/>
          <a:ln w="9525">
            <a:noFill/>
            <a:miter lim="800000"/>
            <a:headEnd/>
            <a:tailEnd/>
          </a:ln>
          <a:effectLst/>
        </p:spPr>
        <p:txBody>
          <a:bodyPr>
            <a:spAutoFit/>
          </a:bodyPr>
          <a:lstStyle/>
          <a:p>
            <a:pPr eaLnBrk="0" hangingPunct="0">
              <a:defRPr/>
            </a:pPr>
            <a:r>
              <a:rPr lang="en-US" dirty="0">
                <a:effectLst>
                  <a:outerShdw blurRad="38100" dist="38100" dir="2700000" algn="tl">
                    <a:srgbClr val="000000"/>
                  </a:outerShdw>
                </a:effectLst>
              </a:rPr>
              <a:t>Supervision</a:t>
            </a:r>
          </a:p>
        </p:txBody>
      </p:sp>
      <p:sp>
        <p:nvSpPr>
          <p:cNvPr id="280613" name="Line 52"/>
          <p:cNvSpPr>
            <a:spLocks noChangeShapeType="1"/>
          </p:cNvSpPr>
          <p:nvPr/>
        </p:nvSpPr>
        <p:spPr bwMode="auto">
          <a:xfrm flipH="1" flipV="1">
            <a:off x="3143250" y="1771650"/>
            <a:ext cx="400050" cy="228600"/>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14" name="Line 53"/>
          <p:cNvSpPr>
            <a:spLocks noChangeShapeType="1"/>
          </p:cNvSpPr>
          <p:nvPr/>
        </p:nvSpPr>
        <p:spPr bwMode="auto">
          <a:xfrm flipH="1" flipV="1">
            <a:off x="3943350" y="1600200"/>
            <a:ext cx="114300" cy="228600"/>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dirty="0">
              <a:effectLst>
                <a:outerShdw blurRad="38100" dist="38100" dir="2700000" algn="tl">
                  <a:srgbClr val="000000">
                    <a:alpha val="43137"/>
                  </a:srgbClr>
                </a:outerShdw>
              </a:effectLst>
            </a:endParaRPr>
          </a:p>
        </p:txBody>
      </p:sp>
      <p:sp>
        <p:nvSpPr>
          <p:cNvPr id="280615" name="Line 54"/>
          <p:cNvSpPr>
            <a:spLocks noChangeShapeType="1"/>
          </p:cNvSpPr>
          <p:nvPr/>
        </p:nvSpPr>
        <p:spPr bwMode="auto">
          <a:xfrm flipV="1">
            <a:off x="5143500" y="1600200"/>
            <a:ext cx="171450" cy="228600"/>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dirty="0">
              <a:effectLst>
                <a:outerShdw blurRad="38100" dist="38100" dir="2700000" algn="tl">
                  <a:srgbClr val="000000">
                    <a:alpha val="43137"/>
                  </a:srgbClr>
                </a:outerShdw>
              </a:effectLst>
            </a:endParaRPr>
          </a:p>
        </p:txBody>
      </p:sp>
      <p:sp>
        <p:nvSpPr>
          <p:cNvPr id="280616" name="Line 55"/>
          <p:cNvSpPr>
            <a:spLocks noChangeShapeType="1"/>
          </p:cNvSpPr>
          <p:nvPr/>
        </p:nvSpPr>
        <p:spPr bwMode="auto">
          <a:xfrm flipV="1">
            <a:off x="5486400" y="1828800"/>
            <a:ext cx="400050" cy="228600"/>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17" name="Line 56"/>
          <p:cNvSpPr>
            <a:spLocks noChangeShapeType="1"/>
          </p:cNvSpPr>
          <p:nvPr/>
        </p:nvSpPr>
        <p:spPr bwMode="auto">
          <a:xfrm flipH="1">
            <a:off x="3574175" y="5046448"/>
            <a:ext cx="546578" cy="245269"/>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18" name="Line 57"/>
          <p:cNvSpPr>
            <a:spLocks noChangeShapeType="1"/>
          </p:cNvSpPr>
          <p:nvPr/>
        </p:nvSpPr>
        <p:spPr bwMode="auto">
          <a:xfrm flipV="1">
            <a:off x="5236370" y="4732735"/>
            <a:ext cx="641747" cy="119063"/>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19" name="Line 58"/>
          <p:cNvSpPr>
            <a:spLocks noChangeShapeType="1"/>
          </p:cNvSpPr>
          <p:nvPr/>
        </p:nvSpPr>
        <p:spPr bwMode="auto">
          <a:xfrm flipH="1">
            <a:off x="4616055" y="5029200"/>
            <a:ext cx="2381" cy="410766"/>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80620" name="Line 59"/>
          <p:cNvSpPr>
            <a:spLocks noChangeShapeType="1"/>
          </p:cNvSpPr>
          <p:nvPr/>
        </p:nvSpPr>
        <p:spPr bwMode="auto">
          <a:xfrm>
            <a:off x="4886325" y="5007975"/>
            <a:ext cx="596504" cy="236935"/>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24594" name="TextBox 160"/>
          <p:cNvSpPr txBox="1">
            <a:spLocks noChangeArrowheads="1"/>
          </p:cNvSpPr>
          <p:nvPr/>
        </p:nvSpPr>
        <p:spPr bwMode="auto">
          <a:xfrm>
            <a:off x="5886451" y="1600201"/>
            <a:ext cx="1636987" cy="369332"/>
          </a:xfrm>
          <a:prstGeom prst="rect">
            <a:avLst/>
          </a:prstGeom>
          <a:noFill/>
          <a:ln w="9525">
            <a:noFill/>
            <a:miter lim="800000"/>
            <a:headEnd/>
            <a:tailEnd/>
          </a:ln>
        </p:spPr>
        <p:txBody>
          <a:bodyPr wrap="none">
            <a:prstTxWarp prst="textNoShape">
              <a:avLst/>
            </a:prstTxWarp>
            <a:spAutoFit/>
          </a:bodyPr>
          <a:lstStyle/>
          <a:p>
            <a:r>
              <a:rPr lang="en-US" b="1" dirty="0">
                <a:effectLst>
                  <a:outerShdw blurRad="38100" dist="38100" dir="2700000" algn="tl">
                    <a:srgbClr val="000000">
                      <a:alpha val="43137"/>
                    </a:srgbClr>
                  </a:outerShdw>
                </a:effectLst>
                <a:cs typeface="Cambria"/>
              </a:rPr>
              <a:t>Sustainability</a:t>
            </a:r>
          </a:p>
        </p:txBody>
      </p:sp>
      <p:sp>
        <p:nvSpPr>
          <p:cNvPr id="162" name="Line 46"/>
          <p:cNvSpPr>
            <a:spLocks noChangeShapeType="1"/>
          </p:cNvSpPr>
          <p:nvPr/>
        </p:nvSpPr>
        <p:spPr bwMode="auto">
          <a:xfrm flipH="1" flipV="1">
            <a:off x="6743700" y="2715099"/>
            <a:ext cx="228600" cy="571500"/>
          </a:xfrm>
          <a:prstGeom prst="line">
            <a:avLst/>
          </a:prstGeom>
          <a:noFill/>
          <a:ln w="38100" cap="sq">
            <a:solidFill>
              <a:schemeClr val="folHlink"/>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163" name="Line 47"/>
          <p:cNvSpPr>
            <a:spLocks noChangeShapeType="1"/>
          </p:cNvSpPr>
          <p:nvPr/>
        </p:nvSpPr>
        <p:spPr bwMode="auto">
          <a:xfrm flipH="1">
            <a:off x="6743700" y="3319851"/>
            <a:ext cx="228600" cy="514350"/>
          </a:xfrm>
          <a:prstGeom prst="line">
            <a:avLst/>
          </a:prstGeom>
          <a:noFill/>
          <a:ln w="38100" cap="sq">
            <a:solidFill>
              <a:schemeClr val="folHlink"/>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grpSp>
        <p:nvGrpSpPr>
          <p:cNvPr id="7" name="Group 48"/>
          <p:cNvGrpSpPr>
            <a:grpSpLocks/>
          </p:cNvGrpSpPr>
          <p:nvPr/>
        </p:nvGrpSpPr>
        <p:grpSpPr bwMode="auto">
          <a:xfrm>
            <a:off x="2879442" y="2076451"/>
            <a:ext cx="3562350" cy="2783726"/>
            <a:chOff x="533400" y="685800"/>
            <a:chExt cx="7848600" cy="6321307"/>
          </a:xfrm>
        </p:grpSpPr>
        <p:sp>
          <p:nvSpPr>
            <p:cNvPr id="50" name="Oval 49"/>
            <p:cNvSpPr/>
            <p:nvPr/>
          </p:nvSpPr>
          <p:spPr>
            <a:xfrm>
              <a:off x="1371600" y="685800"/>
              <a:ext cx="6248400" cy="6019800"/>
            </a:xfrm>
            <a:prstGeom prst="ellipse">
              <a:avLst/>
            </a:prstGeom>
            <a:solidFill>
              <a:srgbClr val="DAEDEF">
                <a:lumMod val="50000"/>
                <a:alpha val="37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endParaRPr lang="en-US" sz="675" kern="0" dirty="0">
                <a:solidFill>
                  <a:srgbClr val="FFFFFF"/>
                </a:solidFill>
                <a:latin typeface="Arial"/>
              </a:endParaRPr>
            </a:p>
          </p:txBody>
        </p:sp>
        <p:sp>
          <p:nvSpPr>
            <p:cNvPr id="51" name="Oval 50"/>
            <p:cNvSpPr/>
            <p:nvPr/>
          </p:nvSpPr>
          <p:spPr>
            <a:xfrm>
              <a:off x="1828800" y="1143000"/>
              <a:ext cx="5334000" cy="5181600"/>
            </a:xfrm>
            <a:prstGeom prst="ellipse">
              <a:avLst/>
            </a:prstGeom>
            <a:gradFill rotWithShape="1">
              <a:gsLst>
                <a:gs pos="0">
                  <a:srgbClr val="BBE0E3">
                    <a:shade val="51000"/>
                    <a:satMod val="130000"/>
                  </a:srgbClr>
                </a:gs>
                <a:gs pos="80000">
                  <a:srgbClr val="BBE0E3">
                    <a:shade val="93000"/>
                    <a:satMod val="130000"/>
                  </a:srgbClr>
                </a:gs>
                <a:gs pos="100000">
                  <a:srgbClr val="BBE0E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endParaRPr lang="en-US" sz="675" kern="0" dirty="0">
                <a:solidFill>
                  <a:srgbClr val="FFFFFF"/>
                </a:solidFill>
                <a:latin typeface="Arial"/>
              </a:endParaRPr>
            </a:p>
          </p:txBody>
        </p:sp>
        <p:sp>
          <p:nvSpPr>
            <p:cNvPr id="52" name="TextBox 23"/>
            <p:cNvSpPr txBox="1"/>
            <p:nvPr/>
          </p:nvSpPr>
          <p:spPr>
            <a:xfrm>
              <a:off x="3352800" y="1219199"/>
              <a:ext cx="2438399" cy="681429"/>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675"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pitchFamily="34" charset="0"/>
                </a:rPr>
                <a:t>Family Support Networks</a:t>
              </a:r>
            </a:p>
          </p:txBody>
        </p:sp>
        <p:sp>
          <p:nvSpPr>
            <p:cNvPr id="53" name="TextBox 24"/>
            <p:cNvSpPr txBox="1"/>
            <p:nvPr/>
          </p:nvSpPr>
          <p:spPr>
            <a:xfrm rot="16200000">
              <a:off x="794266" y="3441456"/>
              <a:ext cx="2438400" cy="432287"/>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675"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pitchFamily="34" charset="0"/>
                </a:rPr>
                <a:t>Family’s Jobs</a:t>
              </a:r>
            </a:p>
          </p:txBody>
        </p:sp>
        <p:sp>
          <p:nvSpPr>
            <p:cNvPr id="54" name="TextBox 25"/>
            <p:cNvSpPr txBox="1"/>
            <p:nvPr/>
          </p:nvSpPr>
          <p:spPr>
            <a:xfrm rot="5400000">
              <a:off x="5731877" y="3517655"/>
              <a:ext cx="2438400" cy="432287"/>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675"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pitchFamily="34" charset="0"/>
                </a:rPr>
                <a:t>Friend’s Family</a:t>
              </a:r>
            </a:p>
          </p:txBody>
        </p:sp>
        <p:sp>
          <p:nvSpPr>
            <p:cNvPr id="55" name="TextBox 26"/>
            <p:cNvSpPr txBox="1"/>
            <p:nvPr/>
          </p:nvSpPr>
          <p:spPr>
            <a:xfrm>
              <a:off x="3505200" y="5602067"/>
              <a:ext cx="2133600" cy="681429"/>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675" b="1" kern="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pitchFamily="34" charset="0"/>
                </a:rPr>
                <a:t>Health &amp; Social Services</a:t>
              </a:r>
            </a:p>
          </p:txBody>
        </p:sp>
        <p:sp>
          <p:nvSpPr>
            <p:cNvPr id="56" name="TextBox 27"/>
            <p:cNvSpPr txBox="1"/>
            <p:nvPr/>
          </p:nvSpPr>
          <p:spPr>
            <a:xfrm>
              <a:off x="4037989" y="761502"/>
              <a:ext cx="1067642" cy="445551"/>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effectLst>
                    <a:outerShdw blurRad="38100" dist="38100" dir="2700000" algn="tl">
                      <a:srgbClr val="000000">
                        <a:alpha val="43137"/>
                      </a:srgbClr>
                    </a:outerShdw>
                  </a:effectLst>
                  <a:latin typeface="Arial" pitchFamily="34" charset="0"/>
                </a:rPr>
                <a:t>Culture</a:t>
              </a:r>
            </a:p>
          </p:txBody>
        </p:sp>
        <p:sp>
          <p:nvSpPr>
            <p:cNvPr id="57" name="TextBox 28"/>
            <p:cNvSpPr txBox="1"/>
            <p:nvPr/>
          </p:nvSpPr>
          <p:spPr>
            <a:xfrm rot="2772458">
              <a:off x="5416331" y="1880977"/>
              <a:ext cx="2741533" cy="432287"/>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effectLst>
                    <a:outerShdw blurRad="38100" dist="38100" dir="2700000" algn="tl">
                      <a:srgbClr val="000000">
                        <a:alpha val="43137"/>
                      </a:srgbClr>
                    </a:outerShdw>
                  </a:effectLst>
                  <a:latin typeface="Arial" pitchFamily="34" charset="0"/>
                </a:rPr>
                <a:t>Economic Conditions</a:t>
              </a:r>
            </a:p>
          </p:txBody>
        </p:sp>
        <p:sp>
          <p:nvSpPr>
            <p:cNvPr id="58" name="TextBox 29"/>
            <p:cNvSpPr txBox="1"/>
            <p:nvPr/>
          </p:nvSpPr>
          <p:spPr>
            <a:xfrm rot="18920942">
              <a:off x="2078464" y="1478255"/>
              <a:ext cx="826307" cy="445551"/>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effectLst>
                    <a:outerShdw blurRad="38100" dist="38100" dir="2700000" algn="tl">
                      <a:srgbClr val="000000">
                        <a:alpha val="43137"/>
                      </a:srgbClr>
                    </a:outerShdw>
                  </a:effectLst>
                  <a:latin typeface="Arial" pitchFamily="34" charset="0"/>
                </a:rPr>
                <a:t>SES</a:t>
              </a:r>
            </a:p>
          </p:txBody>
        </p:sp>
        <p:sp>
          <p:nvSpPr>
            <p:cNvPr id="59" name="TextBox 30"/>
            <p:cNvSpPr txBox="1"/>
            <p:nvPr/>
          </p:nvSpPr>
          <p:spPr>
            <a:xfrm>
              <a:off x="4190134" y="6325678"/>
              <a:ext cx="839422" cy="681429"/>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effectLst>
                    <a:outerShdw blurRad="38100" dist="38100" dir="2700000" algn="tl">
                      <a:srgbClr val="000000">
                        <a:alpha val="43137"/>
                      </a:srgbClr>
                    </a:outerShdw>
                  </a:effectLst>
                  <a:latin typeface="Arial" pitchFamily="34" charset="0"/>
                </a:rPr>
                <a:t>Laws</a:t>
              </a:r>
            </a:p>
          </p:txBody>
        </p:sp>
        <p:sp>
          <p:nvSpPr>
            <p:cNvPr id="60" name="TextBox 31"/>
            <p:cNvSpPr txBox="1"/>
            <p:nvPr/>
          </p:nvSpPr>
          <p:spPr>
            <a:xfrm rot="2772458">
              <a:off x="1642934" y="5281333"/>
              <a:ext cx="1503245" cy="66114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effectLst>
                    <a:outerShdw blurRad="38100" dist="38100" dir="2700000" algn="tl">
                      <a:srgbClr val="000000">
                        <a:alpha val="43137"/>
                      </a:srgbClr>
                    </a:outerShdw>
                  </a:effectLst>
                  <a:latin typeface="Arial" pitchFamily="34" charset="0"/>
                </a:rPr>
                <a:t>Immigration</a:t>
              </a:r>
            </a:p>
          </p:txBody>
        </p:sp>
        <p:sp>
          <p:nvSpPr>
            <p:cNvPr id="61" name="TextBox 32"/>
            <p:cNvSpPr txBox="1"/>
            <p:nvPr/>
          </p:nvSpPr>
          <p:spPr>
            <a:xfrm rot="18920942">
              <a:off x="5430906" y="5301260"/>
              <a:ext cx="2337265" cy="445551"/>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effectLst>
                    <a:outerShdw blurRad="38100" dist="38100" dir="2700000" algn="tl">
                      <a:srgbClr val="000000">
                        <a:alpha val="43137"/>
                      </a:srgbClr>
                    </a:outerShdw>
                  </a:effectLst>
                  <a:latin typeface="Arial" pitchFamily="34" charset="0"/>
                </a:rPr>
                <a:t>Built Environment</a:t>
              </a:r>
            </a:p>
          </p:txBody>
        </p:sp>
        <p:graphicFrame>
          <p:nvGraphicFramePr>
            <p:cNvPr id="62" name="Diagram 61"/>
            <p:cNvGraphicFramePr/>
            <p:nvPr/>
          </p:nvGraphicFramePr>
          <p:xfrm>
            <a:off x="533400" y="1066800"/>
            <a:ext cx="78486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 name="TextBox 34"/>
            <p:cNvSpPr txBox="1"/>
            <p:nvPr/>
          </p:nvSpPr>
          <p:spPr>
            <a:xfrm rot="18821598">
              <a:off x="4564566" y="4360645"/>
              <a:ext cx="1950104" cy="661143"/>
            </a:xfrm>
            <a:prstGeom prst="rect">
              <a:avLst/>
            </a:prstGeom>
            <a:noFill/>
            <a:scene3d>
              <a:camera prst="orthographicFront"/>
              <a:lightRig rig="threePt" dir="t"/>
            </a:scene3d>
            <a:sp3d/>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675" b="1" kern="0" dirty="0">
                  <a:solidFill>
                    <a:srgbClr val="FFFFFF"/>
                  </a:solidFill>
                  <a:latin typeface="Arial" pitchFamily="34" charset="0"/>
                </a:rPr>
                <a:t>NEIGHBORHOOD</a:t>
              </a:r>
            </a:p>
          </p:txBody>
        </p:sp>
        <p:sp>
          <p:nvSpPr>
            <p:cNvPr id="64" name="TextBox 35"/>
            <p:cNvSpPr txBox="1"/>
            <p:nvPr/>
          </p:nvSpPr>
          <p:spPr>
            <a:xfrm rot="2705999">
              <a:off x="4927928" y="2550845"/>
              <a:ext cx="1389664" cy="432287"/>
            </a:xfrm>
            <a:prstGeom prst="rect">
              <a:avLst/>
            </a:prstGeom>
            <a:noFill/>
            <a:scene3d>
              <a:camera prst="orthographicFront"/>
              <a:lightRig rig="threePt" dir="t"/>
            </a:scene3d>
            <a:sp3d/>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675" b="1" kern="0" dirty="0">
                  <a:solidFill>
                    <a:srgbClr val="FFFFFF"/>
                  </a:solidFill>
                  <a:latin typeface="Arial" pitchFamily="34" charset="0"/>
                </a:rPr>
                <a:t>FRIENDS</a:t>
              </a:r>
            </a:p>
          </p:txBody>
        </p:sp>
        <p:sp>
          <p:nvSpPr>
            <p:cNvPr id="65" name="TextBox 36"/>
            <p:cNvSpPr txBox="1"/>
            <p:nvPr/>
          </p:nvSpPr>
          <p:spPr>
            <a:xfrm>
              <a:off x="2743198" y="4705289"/>
              <a:ext cx="1600199" cy="445551"/>
            </a:xfrm>
            <a:prstGeom prst="rect">
              <a:avLst/>
            </a:prstGeom>
            <a:noFill/>
            <a:scene3d>
              <a:camera prst="orthographicFront">
                <a:rot lat="0" lon="0" rev="18900000"/>
              </a:camera>
              <a:lightRig rig="threePt" dir="t"/>
            </a:scene3d>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675" b="1" kern="0" dirty="0">
                  <a:solidFill>
                    <a:srgbClr val="FFFFFF"/>
                  </a:solidFill>
                  <a:latin typeface="Arial" pitchFamily="34" charset="0"/>
                </a:rPr>
                <a:t>SCHOOL</a:t>
              </a:r>
            </a:p>
          </p:txBody>
        </p:sp>
        <p:pic>
          <p:nvPicPr>
            <p:cNvPr id="66" name="Picture 65" descr="C:\Documents and Settings\mpuccinelli.FAMSTUDY\Local Settings\Temporary Internet Files\Content.IE5\L3QV9OUN\MPj03998640000[1].jpg"/>
            <p:cNvPicPr>
              <a:picLocks noChangeAspect="1" noChangeArrowheads="1"/>
            </p:cNvPicPr>
            <p:nvPr/>
          </p:nvPicPr>
          <p:blipFill>
            <a:blip r:embed="rId9" cstate="print"/>
            <a:stretch>
              <a:fillRect/>
            </a:stretch>
          </p:blipFill>
          <p:spPr bwMode="auto">
            <a:xfrm>
              <a:off x="3962400" y="3058563"/>
              <a:ext cx="1010147" cy="1513437"/>
            </a:xfrm>
            <a:prstGeom prst="ellipse">
              <a:avLst/>
            </a:prstGeom>
            <a:ln>
              <a:noFill/>
            </a:ln>
            <a:effectLst>
              <a:softEdge rad="127000"/>
            </a:effectLst>
          </p:spPr>
        </p:pic>
        <p:sp>
          <p:nvSpPr>
            <p:cNvPr id="67" name="TextBox 38"/>
            <p:cNvSpPr txBox="1"/>
            <p:nvPr/>
          </p:nvSpPr>
          <p:spPr>
            <a:xfrm rot="19028639">
              <a:off x="2641104" y="2491878"/>
              <a:ext cx="1168895" cy="445551"/>
            </a:xfrm>
            <a:prstGeom prst="rect">
              <a:avLst/>
            </a:prstGeom>
            <a:noFill/>
            <a:scene3d>
              <a:camera prst="orthographicFront"/>
              <a:lightRig rig="threePt" dir="t"/>
            </a:scene3d>
            <a:sp3d/>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675" b="1" kern="0" dirty="0">
                  <a:solidFill>
                    <a:srgbClr val="FFFFFF"/>
                  </a:solidFill>
                  <a:latin typeface="Arial" pitchFamily="34" charset="0"/>
                </a:rPr>
                <a:t>FAMILY</a:t>
              </a:r>
            </a:p>
          </p:txBody>
        </p:sp>
      </p:grpSp>
      <p:sp>
        <p:nvSpPr>
          <p:cNvPr id="82" name="Line 56"/>
          <p:cNvSpPr>
            <a:spLocks noChangeShapeType="1"/>
          </p:cNvSpPr>
          <p:nvPr/>
        </p:nvSpPr>
        <p:spPr bwMode="auto">
          <a:xfrm flipH="1" flipV="1">
            <a:off x="3308747" y="4743450"/>
            <a:ext cx="675084" cy="120254"/>
          </a:xfrm>
          <a:prstGeom prst="line">
            <a:avLst/>
          </a:prstGeom>
          <a:noFill/>
          <a:ln w="9525">
            <a:solidFill>
              <a:schemeClr val="tx1"/>
            </a:solidFill>
            <a:round/>
            <a:headEnd/>
            <a:tailEnd type="triangle" w="med" len="med"/>
          </a:ln>
        </p:spPr>
        <p:txBody>
          <a:bodyPr wrap="none" anchor="ctr"/>
          <a:lstStyle/>
          <a:p>
            <a:pPr>
              <a:spcBef>
                <a:spcPct val="50000"/>
              </a:spcBef>
              <a:defRPr/>
            </a:pPr>
            <a:endParaRPr lang="en-US" sz="2700" dirty="0">
              <a:effectLst>
                <a:outerShdw blurRad="38100" dist="38100" dir="2700000" algn="tl">
                  <a:srgbClr val="000000">
                    <a:alpha val="43137"/>
                  </a:srgbClr>
                </a:outerShdw>
              </a:effectLst>
            </a:endParaRPr>
          </a:p>
        </p:txBody>
      </p:sp>
      <p:sp>
        <p:nvSpPr>
          <p:cNvPr id="83" name="Text Box 38"/>
          <p:cNvSpPr txBox="1">
            <a:spLocks noChangeArrowheads="1"/>
          </p:cNvSpPr>
          <p:nvPr/>
        </p:nvSpPr>
        <p:spPr bwMode="auto">
          <a:xfrm>
            <a:off x="1665705" y="4516518"/>
            <a:ext cx="1701364" cy="369332"/>
          </a:xfrm>
          <a:prstGeom prst="rect">
            <a:avLst/>
          </a:prstGeom>
          <a:noFill/>
          <a:ln w="12700" cap="sq">
            <a:noFill/>
            <a:miter lim="800000"/>
            <a:headEnd/>
            <a:tailEnd/>
          </a:ln>
          <a:effectLst/>
        </p:spPr>
        <p:txBody>
          <a:bodyPr wrap="none" anchor="ctr">
            <a:spAutoFit/>
          </a:bodyPr>
          <a:lstStyle/>
          <a:p>
            <a:pPr algn="ctr" eaLnBrk="0" hangingPunct="0">
              <a:defRPr/>
            </a:pPr>
            <a:r>
              <a:rPr lang="en-US" dirty="0">
                <a:effectLst>
                  <a:outerShdw blurRad="38100" dist="38100" dir="2700000" algn="tl">
                    <a:srgbClr val="000000"/>
                  </a:outerShdw>
                </a:effectLst>
              </a:rPr>
              <a:t>Basic Research</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718456" y="497113"/>
            <a:ext cx="6306457" cy="896257"/>
          </a:xfrm>
        </p:spPr>
        <p:txBody>
          <a:bodyPr>
            <a:normAutofit/>
          </a:bodyPr>
          <a:lstStyle/>
          <a:p>
            <a:pPr eaLnBrk="1" hangingPunct="1">
              <a:defRPr/>
            </a:pPr>
            <a:r>
              <a:rPr lang="en-US" sz="2400" dirty="0">
                <a:solidFill>
                  <a:schemeClr val="accent1">
                    <a:lumMod val="75000"/>
                  </a:schemeClr>
                </a:solidFill>
                <a:latin typeface="+mn-lt"/>
              </a:rPr>
              <a:t>The Evidence of Functional Family Therapy</a:t>
            </a:r>
          </a:p>
        </p:txBody>
      </p:sp>
      <p:sp>
        <p:nvSpPr>
          <p:cNvPr id="561155" name="Rectangle 3"/>
          <p:cNvSpPr>
            <a:spLocks noGrp="1" noChangeArrowheads="1"/>
          </p:cNvSpPr>
          <p:nvPr>
            <p:ph idx="1"/>
          </p:nvPr>
        </p:nvSpPr>
        <p:spPr>
          <a:xfrm>
            <a:off x="476518" y="1059543"/>
            <a:ext cx="7124432" cy="5560197"/>
          </a:xfrm>
        </p:spPr>
        <p:txBody>
          <a:bodyPr>
            <a:normAutofit/>
          </a:bodyPr>
          <a:lstStyle/>
          <a:p>
            <a:pPr eaLnBrk="1" hangingPunct="1">
              <a:lnSpc>
                <a:spcPct val="80000"/>
              </a:lnSpc>
              <a:buFont typeface="Perpetua" pitchFamily="18" charset="0"/>
              <a:buNone/>
              <a:defRPr/>
            </a:pPr>
            <a:r>
              <a:rPr lang="en-US" sz="2100" dirty="0"/>
              <a:t>	</a:t>
            </a:r>
            <a:r>
              <a:rPr lang="en-US" sz="1800" dirty="0"/>
              <a:t>Impacts:</a:t>
            </a:r>
          </a:p>
          <a:p>
            <a:pPr eaLnBrk="1" hangingPunct="1">
              <a:lnSpc>
                <a:spcPct val="80000"/>
              </a:lnSpc>
              <a:buFont typeface="Perpetua" pitchFamily="18" charset="0"/>
              <a:buNone/>
              <a:defRPr/>
            </a:pPr>
            <a:endParaRPr lang="en-US" sz="1800" dirty="0"/>
          </a:p>
          <a:p>
            <a:pPr eaLnBrk="1" hangingPunct="1">
              <a:lnSpc>
                <a:spcPct val="80000"/>
              </a:lnSpc>
              <a:defRPr/>
            </a:pPr>
            <a:r>
              <a:rPr lang="en-US" sz="1800" b="1" u="sng" dirty="0"/>
              <a:t>Effectively treating adolescents with the entire range of Disruptive Behavior Disorders </a:t>
            </a:r>
            <a:endParaRPr lang="en-US" sz="1800" b="1" u="sng" dirty="0" smtClean="0"/>
          </a:p>
          <a:p>
            <a:pPr eaLnBrk="1" hangingPunct="1">
              <a:lnSpc>
                <a:spcPct val="80000"/>
              </a:lnSpc>
              <a:defRPr/>
            </a:pPr>
            <a:r>
              <a:rPr lang="en-US" sz="1800" dirty="0" smtClean="0"/>
              <a:t>(</a:t>
            </a:r>
            <a:r>
              <a:rPr lang="en-US" sz="1800" dirty="0"/>
              <a:t>with completion rates 70% and higher, improvement in family functioning, supervision, mental health, </a:t>
            </a:r>
            <a:r>
              <a:rPr lang="en-US" sz="1800" dirty="0" smtClean="0"/>
              <a:t>D&amp;A, Ultimate Outcomes of At Home, In School, and No New Violations at 85% or higher)</a:t>
            </a:r>
            <a:endParaRPr lang="en-US" sz="1800" dirty="0"/>
          </a:p>
          <a:p>
            <a:pPr eaLnBrk="1" hangingPunct="1">
              <a:lnSpc>
                <a:spcPct val="80000"/>
              </a:lnSpc>
              <a:buFont typeface="Perpetua" pitchFamily="18" charset="0"/>
              <a:buNone/>
              <a:defRPr/>
            </a:pPr>
            <a:endParaRPr lang="en-US" sz="1800" dirty="0"/>
          </a:p>
          <a:p>
            <a:pPr eaLnBrk="1" hangingPunct="1">
              <a:lnSpc>
                <a:spcPct val="80000"/>
              </a:lnSpc>
              <a:defRPr/>
            </a:pPr>
            <a:r>
              <a:rPr lang="en-US" sz="1800" b="1" u="sng" dirty="0"/>
              <a:t>Interrupting the matriculation of these adolescents into more restrictive, higher cost services </a:t>
            </a:r>
          </a:p>
          <a:p>
            <a:pPr>
              <a:lnSpc>
                <a:spcPct val="80000"/>
              </a:lnSpc>
              <a:buNone/>
              <a:defRPr/>
            </a:pPr>
            <a:r>
              <a:rPr lang="en-US" sz="1800" dirty="0"/>
              <a:t>	(General: 25 to 60% recidivism rates, decrease in severity &amp; </a:t>
            </a:r>
            <a:r>
              <a:rPr lang="en-US" sz="1800" dirty="0" smtClean="0"/>
              <a:t>frequency, MD:  FY16 one year post-</a:t>
            </a:r>
            <a:r>
              <a:rPr lang="en-US" dirty="0" smtClean="0"/>
              <a:t>86</a:t>
            </a:r>
            <a:r>
              <a:rPr lang="en-US" dirty="0"/>
              <a:t>% had not been adjudicated delinquent/convicted, and 93% had not been committed to DJS/ incarcerated for a new offense. Additionally, 86% had not been placed in residential placement with DJS. PA </a:t>
            </a:r>
            <a:r>
              <a:rPr lang="en-US" sz="1800" dirty="0" smtClean="0"/>
              <a:t>2012-2014 81% SA reduction in youth referred for SA)</a:t>
            </a:r>
            <a:endParaRPr lang="en-US" sz="1800" dirty="0"/>
          </a:p>
          <a:p>
            <a:pPr eaLnBrk="1" hangingPunct="1">
              <a:lnSpc>
                <a:spcPct val="80000"/>
              </a:lnSpc>
              <a:buFont typeface="Perpetua" pitchFamily="18" charset="0"/>
              <a:buNone/>
              <a:defRPr/>
            </a:pPr>
            <a:endParaRPr lang="en-US" sz="1800" dirty="0"/>
          </a:p>
          <a:p>
            <a:pPr eaLnBrk="1" hangingPunct="1">
              <a:lnSpc>
                <a:spcPct val="80000"/>
              </a:lnSpc>
              <a:buFont typeface="Perpetua" pitchFamily="18" charset="0"/>
              <a:buNone/>
              <a:defRPr/>
            </a:pPr>
            <a:endParaRPr lang="en-US" sz="2100" dirty="0">
              <a:latin typeface="Sylfaen" pitchFamily="18" charset="0"/>
            </a:endParaRPr>
          </a:p>
          <a:p>
            <a:pPr eaLnBrk="1" hangingPunct="1">
              <a:lnSpc>
                <a:spcPct val="80000"/>
              </a:lnSpc>
              <a:defRPr/>
            </a:pPr>
            <a:endParaRPr lang="en-US" sz="1800" dirty="0">
              <a:latin typeface="Sylfaen" pitchFamily="18" charset="0"/>
            </a:endParaRPr>
          </a:p>
        </p:txBody>
      </p:sp>
    </p:spTree>
    <p:extLst>
      <p:ext uri="{BB962C8B-B14F-4D97-AF65-F5344CB8AC3E}">
        <p14:creationId xmlns:p14="http://schemas.microsoft.com/office/powerpoint/2010/main" val="21144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1574800" y="1085850"/>
            <a:ext cx="6057900" cy="571500"/>
          </a:xfrm>
        </p:spPr>
        <p:txBody>
          <a:bodyPr>
            <a:normAutofit fontScale="90000"/>
          </a:bodyPr>
          <a:lstStyle/>
          <a:p>
            <a:pPr>
              <a:defRPr/>
            </a:pPr>
            <a:r>
              <a:rPr lang="en-US" sz="2400" dirty="0">
                <a:solidFill>
                  <a:schemeClr val="accent1">
                    <a:lumMod val="75000"/>
                  </a:schemeClr>
                </a:solidFill>
                <a:latin typeface="+mn-lt"/>
              </a:rPr>
              <a:t>The Evidence of Functional Family Therapy</a:t>
            </a:r>
            <a:endParaRPr lang="en-US" sz="2400" dirty="0">
              <a:solidFill>
                <a:srgbClr val="FFFF00"/>
              </a:solidFill>
              <a:latin typeface="+mn-lt"/>
            </a:endParaRPr>
          </a:p>
        </p:txBody>
      </p:sp>
      <p:sp>
        <p:nvSpPr>
          <p:cNvPr id="562179" name="Rectangle 3"/>
          <p:cNvSpPr>
            <a:spLocks noGrp="1" noChangeArrowheads="1"/>
          </p:cNvSpPr>
          <p:nvPr>
            <p:ph idx="1"/>
          </p:nvPr>
        </p:nvSpPr>
        <p:spPr>
          <a:xfrm>
            <a:off x="347730" y="1543049"/>
            <a:ext cx="7253220" cy="5050933"/>
          </a:xfrm>
        </p:spPr>
        <p:txBody>
          <a:bodyPr>
            <a:normAutofit/>
          </a:bodyPr>
          <a:lstStyle/>
          <a:p>
            <a:pPr eaLnBrk="1" hangingPunct="1">
              <a:buFont typeface="Perpetua" pitchFamily="18" charset="0"/>
              <a:buNone/>
              <a:defRPr/>
            </a:pPr>
            <a:endParaRPr lang="en-US" sz="1800" dirty="0"/>
          </a:p>
          <a:p>
            <a:pPr eaLnBrk="1" hangingPunct="1">
              <a:defRPr/>
            </a:pPr>
            <a:r>
              <a:rPr lang="en-US" sz="1800" b="1" u="sng" dirty="0"/>
              <a:t>Preventing younger children in the family from penetrating the system of care</a:t>
            </a:r>
            <a:r>
              <a:rPr lang="en-US" sz="1800" b="1" dirty="0"/>
              <a:t> </a:t>
            </a:r>
            <a:endParaRPr lang="en-US" sz="1800" b="1" dirty="0" smtClean="0"/>
          </a:p>
          <a:p>
            <a:pPr marL="0" indent="0" eaLnBrk="1" hangingPunct="1">
              <a:buNone/>
              <a:defRPr/>
            </a:pPr>
            <a:r>
              <a:rPr lang="en-US" b="1" dirty="0"/>
              <a:t>	</a:t>
            </a:r>
            <a:r>
              <a:rPr lang="en-US" sz="1800" dirty="0" smtClean="0"/>
              <a:t>(</a:t>
            </a:r>
            <a:r>
              <a:rPr lang="en-US" sz="1800" dirty="0"/>
              <a:t>Sibling study-20% court referral-Klein et al.) </a:t>
            </a:r>
          </a:p>
          <a:p>
            <a:pPr eaLnBrk="1" hangingPunct="1">
              <a:buFont typeface="Perpetua" pitchFamily="18" charset="0"/>
              <a:buNone/>
              <a:defRPr/>
            </a:pPr>
            <a:endParaRPr lang="en-US" sz="1800" dirty="0"/>
          </a:p>
          <a:p>
            <a:pPr eaLnBrk="1" hangingPunct="1">
              <a:defRPr/>
            </a:pPr>
            <a:r>
              <a:rPr lang="en-US" sz="1800" b="1" u="sng" dirty="0"/>
              <a:t>Preventing adolescents from penetrating the adult criminal justice system </a:t>
            </a:r>
            <a:endParaRPr lang="en-US" sz="1800" b="1" u="sng" dirty="0" smtClean="0"/>
          </a:p>
          <a:p>
            <a:pPr marL="0" indent="0" eaLnBrk="1" hangingPunct="1">
              <a:buNone/>
              <a:defRPr/>
            </a:pPr>
            <a:r>
              <a:rPr lang="en-US" b="1" dirty="0"/>
              <a:t>	</a:t>
            </a:r>
            <a:r>
              <a:rPr lang="en-US" sz="1800" dirty="0" smtClean="0"/>
              <a:t>(</a:t>
            </a:r>
            <a:r>
              <a:rPr lang="en-US" sz="1800" dirty="0"/>
              <a:t>9% rate of adult court </a:t>
            </a:r>
            <a:r>
              <a:rPr lang="en-US" sz="1800" dirty="0" smtClean="0"/>
              <a:t>referral </a:t>
            </a:r>
            <a:r>
              <a:rPr lang="en-US" sz="1800" dirty="0"/>
              <a:t>vs. 41 % </a:t>
            </a:r>
            <a:r>
              <a:rPr lang="en-US" sz="1800" dirty="0" smtClean="0"/>
              <a:t>for</a:t>
            </a:r>
            <a:r>
              <a:rPr lang="en-US" dirty="0"/>
              <a:t> </a:t>
            </a:r>
            <a:r>
              <a:rPr lang="en-US" sz="1800" dirty="0" smtClean="0"/>
              <a:t>treatment </a:t>
            </a:r>
            <a:r>
              <a:rPr lang="en-US" sz="1800" dirty="0"/>
              <a:t>as usual)</a:t>
            </a:r>
          </a:p>
          <a:p>
            <a:pPr marL="0" indent="0" eaLnBrk="1" hangingPunct="1">
              <a:buNone/>
              <a:defRPr/>
            </a:pPr>
            <a:endParaRPr lang="en-US" sz="1800" dirty="0"/>
          </a:p>
          <a:p>
            <a:pPr eaLnBrk="1" hangingPunct="1">
              <a:defRPr/>
            </a:pPr>
            <a:r>
              <a:rPr lang="en-US" sz="1800" b="1" u="sng" dirty="0"/>
              <a:t>Reducing </a:t>
            </a:r>
            <a:r>
              <a:rPr lang="en-US" sz="1800" b="1" u="sng" dirty="0" smtClean="0"/>
              <a:t>costs: $3500 and $4950</a:t>
            </a:r>
            <a:endParaRPr lang="en-US" b="1" u="sng" dirty="0"/>
          </a:p>
          <a:p>
            <a:pPr marL="0" indent="0" eaLnBrk="1" hangingPunct="1">
              <a:buNone/>
              <a:defRPr/>
            </a:pPr>
            <a:r>
              <a:rPr lang="en-US" sz="1600" dirty="0" smtClean="0"/>
              <a:t>	</a:t>
            </a:r>
            <a:r>
              <a:rPr lang="en-US" dirty="0" smtClean="0"/>
              <a:t>(</a:t>
            </a:r>
            <a:r>
              <a:rPr lang="en-US" dirty="0"/>
              <a:t>Redirections: 22K per youth in community savings vs. </a:t>
            </a:r>
            <a:r>
              <a:rPr lang="en-US" dirty="0" smtClean="0"/>
              <a:t>	residential=19 mil </a:t>
            </a:r>
            <a:r>
              <a:rPr lang="en-US" dirty="0"/>
              <a:t>savings in 09-10, WA state, </a:t>
            </a:r>
            <a:r>
              <a:rPr lang="en-US" dirty="0" smtClean="0"/>
              <a:t>PA-30K, KANSAS-	cost of placement is 10X that of supervision and EBP)</a:t>
            </a:r>
            <a:endParaRPr lang="en-US" dirty="0"/>
          </a:p>
          <a:p>
            <a:pPr eaLnBrk="1" hangingPunct="1">
              <a:defRPr/>
            </a:pPr>
            <a:endParaRPr lang="en-US" sz="2100" dirty="0"/>
          </a:p>
          <a:p>
            <a:pPr eaLnBrk="1" hangingPunct="1">
              <a:defRPr/>
            </a:pPr>
            <a:endParaRPr lang="en-US" sz="2100" dirty="0"/>
          </a:p>
          <a:p>
            <a:pPr eaLnBrk="1" hangingPunct="1">
              <a:defRPr/>
            </a:pPr>
            <a:endParaRPr lang="en-US" sz="2100" dirty="0"/>
          </a:p>
        </p:txBody>
      </p:sp>
    </p:spTree>
    <p:extLst>
      <p:ext uri="{BB962C8B-B14F-4D97-AF65-F5344CB8AC3E}">
        <p14:creationId xmlns:p14="http://schemas.microsoft.com/office/powerpoint/2010/main" val="2789286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36292"/>
                </a:solidFill>
              </a:rPr>
              <a:t>FFT</a:t>
            </a:r>
            <a:br>
              <a:rPr lang="en-US" dirty="0" smtClean="0">
                <a:solidFill>
                  <a:srgbClr val="236292"/>
                </a:solidFill>
              </a:rPr>
            </a:br>
            <a:r>
              <a:rPr lang="en-US" dirty="0" smtClean="0">
                <a:solidFill>
                  <a:srgbClr val="236292"/>
                </a:solidFill>
              </a:rPr>
              <a:t>Fidelity matters (Turner et al, 2017)</a:t>
            </a:r>
            <a:endParaRPr lang="en-US" dirty="0">
              <a:solidFill>
                <a:srgbClr val="236292"/>
              </a:solidFill>
            </a:endParaRPr>
          </a:p>
        </p:txBody>
      </p:sp>
      <p:sp>
        <p:nvSpPr>
          <p:cNvPr id="4" name="Rectangle 3"/>
          <p:cNvSpPr/>
          <p:nvPr/>
        </p:nvSpPr>
        <p:spPr>
          <a:xfrm>
            <a:off x="782320" y="1818641"/>
            <a:ext cx="6075680" cy="2677656"/>
          </a:xfrm>
          <a:prstGeom prst="rect">
            <a:avLst/>
          </a:prstGeom>
        </p:spPr>
        <p:txBody>
          <a:bodyPr wrap="square">
            <a:spAutoFit/>
          </a:bodyPr>
          <a:lstStyle/>
          <a:p>
            <a:pPr marL="285750" indent="-285750">
              <a:buFont typeface="Arial"/>
              <a:buChar char="•"/>
            </a:pPr>
            <a:r>
              <a:rPr lang="en-US" sz="2400" b="1" dirty="0"/>
              <a:t>Supervision and experience led to continued improvements in fidelity after initial training</a:t>
            </a:r>
          </a:p>
          <a:p>
            <a:pPr marL="285750" indent="-285750">
              <a:buFont typeface="Arial"/>
              <a:buChar char="•"/>
            </a:pPr>
            <a:endParaRPr lang="en-US" sz="2400" b="1" dirty="0" smtClean="0"/>
          </a:p>
          <a:p>
            <a:pPr marL="285750" indent="-285750">
              <a:buFont typeface="Arial"/>
              <a:buChar char="•"/>
            </a:pPr>
            <a:r>
              <a:rPr lang="en-US" sz="2400" b="1" dirty="0" smtClean="0"/>
              <a:t>Higher </a:t>
            </a:r>
            <a:r>
              <a:rPr lang="en-US" sz="2400" b="1" dirty="0"/>
              <a:t>fidelity of treatment was associated with more favorable outcomes.</a:t>
            </a:r>
          </a:p>
        </p:txBody>
      </p:sp>
    </p:spTree>
    <p:extLst>
      <p:ext uri="{BB962C8B-B14F-4D97-AF65-F5344CB8AC3E}">
        <p14:creationId xmlns:p14="http://schemas.microsoft.com/office/powerpoint/2010/main" val="4031823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title"/>
          </p:nvPr>
        </p:nvSpPr>
        <p:spPr>
          <a:xfrm>
            <a:off x="694753" y="354604"/>
            <a:ext cx="5995018" cy="1256878"/>
          </a:xfrm>
        </p:spPr>
        <p:txBody>
          <a:bodyPr vert="horz" lIns="69056" tIns="34529" rIns="69056" bIns="34529" rtlCol="0" anchor="ctr">
            <a:normAutofit/>
          </a:bodyPr>
          <a:lstStyle/>
          <a:p>
            <a:pPr algn="ctr" eaLnBrk="1" hangingPunct="1"/>
            <a:r>
              <a:rPr lang="en-US" sz="2000" dirty="0">
                <a:solidFill>
                  <a:srgbClr val="4F81BD"/>
                </a:solidFill>
                <a:latin typeface="Calibri"/>
              </a:rPr>
              <a:t>FFT Inc and Washington State / Juvenile Rehab </a:t>
            </a:r>
            <a:r>
              <a:rPr lang="en-US" sz="2000" dirty="0" smtClean="0">
                <a:solidFill>
                  <a:srgbClr val="4F81BD"/>
                </a:solidFill>
                <a:latin typeface="Calibri"/>
              </a:rPr>
              <a:t>			Administration</a:t>
            </a:r>
            <a:r>
              <a:rPr lang="en-US" sz="2000" dirty="0">
                <a:solidFill>
                  <a:srgbClr val="4F81BD"/>
                </a:solidFill>
                <a:latin typeface="Calibri"/>
              </a:rPr>
              <a:t/>
            </a:r>
            <a:br>
              <a:rPr lang="en-US" sz="2000" dirty="0">
                <a:solidFill>
                  <a:srgbClr val="4F81BD"/>
                </a:solidFill>
                <a:latin typeface="Calibri"/>
              </a:rPr>
            </a:br>
            <a:r>
              <a:rPr lang="en-US" sz="2000" dirty="0">
                <a:solidFill>
                  <a:srgbClr val="4F81BD"/>
                </a:solidFill>
                <a:latin typeface="Calibri"/>
              </a:rPr>
              <a:t>Therapist Model Adherence &amp; Clinical Outcomes</a:t>
            </a:r>
          </a:p>
        </p:txBody>
      </p:sp>
      <p:graphicFrame>
        <p:nvGraphicFramePr>
          <p:cNvPr id="2" name="Object 2"/>
          <p:cNvGraphicFramePr>
            <a:graphicFrameLocks noGrp="1" noChangeAspect="1"/>
          </p:cNvGraphicFramePr>
          <p:nvPr>
            <p:ph type="chart" idx="1"/>
            <p:extLst>
              <p:ext uri="{D42A27DB-BD31-4B8C-83A1-F6EECF244321}">
                <p14:modId xmlns:p14="http://schemas.microsoft.com/office/powerpoint/2010/main" val="3837531064"/>
              </p:ext>
            </p:extLst>
          </p:nvPr>
        </p:nvGraphicFramePr>
        <p:xfrm>
          <a:off x="90152" y="1991917"/>
          <a:ext cx="6334461" cy="4768388"/>
        </p:xfrm>
        <a:graphic>
          <a:graphicData uri="http://schemas.openxmlformats.org/drawingml/2006/chart">
            <c:chart xmlns:c="http://schemas.openxmlformats.org/drawingml/2006/chart" xmlns:r="http://schemas.openxmlformats.org/officeDocument/2006/relationships" r:id="rId3"/>
          </a:graphicData>
        </a:graphic>
      </p:graphicFrame>
      <p:sp>
        <p:nvSpPr>
          <p:cNvPr id="470019" name="Text Box 3"/>
          <p:cNvSpPr txBox="1">
            <a:spLocks noChangeArrowheads="1"/>
          </p:cNvSpPr>
          <p:nvPr/>
        </p:nvSpPr>
        <p:spPr bwMode="auto">
          <a:xfrm>
            <a:off x="6553200" y="2019301"/>
            <a:ext cx="1200150" cy="3185487"/>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pPr>
              <a:buFontTx/>
              <a:buChar char="•"/>
            </a:pPr>
            <a:r>
              <a:rPr lang="en-US" sz="1500" dirty="0">
                <a:solidFill>
                  <a:srgbClr val="000000"/>
                </a:solidFill>
                <a:effectLst>
                  <a:outerShdw blurRad="38100" dist="38100" dir="2700000" algn="tl">
                    <a:srgbClr val="000000"/>
                  </a:outerShdw>
                </a:effectLst>
                <a:latin typeface="Calibri"/>
              </a:rPr>
              <a:t>38%* </a:t>
            </a:r>
            <a:r>
              <a:rPr lang="en-US" sz="1200" dirty="0">
                <a:solidFill>
                  <a:srgbClr val="000000"/>
                </a:solidFill>
                <a:effectLst>
                  <a:outerShdw blurRad="38100" dist="38100" dir="2700000" algn="tl">
                    <a:srgbClr val="000000"/>
                  </a:outerShdw>
                </a:effectLst>
                <a:latin typeface="Calibri"/>
              </a:rPr>
              <a:t>reduction in felony crime</a:t>
            </a:r>
          </a:p>
          <a:p>
            <a:endParaRPr lang="en-US" sz="1500" dirty="0">
              <a:solidFill>
                <a:srgbClr val="000000"/>
              </a:solidFill>
              <a:effectLst>
                <a:outerShdw blurRad="38100" dist="38100" dir="2700000" algn="tl">
                  <a:srgbClr val="FFFFFF"/>
                </a:outerShdw>
              </a:effectLst>
              <a:latin typeface="Calibri"/>
            </a:endParaRPr>
          </a:p>
          <a:p>
            <a:pPr>
              <a:buFontTx/>
              <a:buChar char="•"/>
            </a:pPr>
            <a:r>
              <a:rPr lang="en-US" sz="1500" dirty="0">
                <a:solidFill>
                  <a:srgbClr val="000000"/>
                </a:solidFill>
                <a:effectLst>
                  <a:outerShdw blurRad="38100" dist="38100" dir="2700000" algn="tl">
                    <a:srgbClr val="000000"/>
                  </a:outerShdw>
                </a:effectLst>
                <a:latin typeface="Calibri"/>
              </a:rPr>
              <a:t>50%*  </a:t>
            </a:r>
            <a:r>
              <a:rPr lang="en-US" sz="1200" dirty="0">
                <a:solidFill>
                  <a:srgbClr val="000000"/>
                </a:solidFill>
                <a:effectLst>
                  <a:outerShdw blurRad="38100" dist="38100" dir="2700000" algn="tl">
                    <a:srgbClr val="000000"/>
                  </a:outerShdw>
                </a:effectLst>
                <a:latin typeface="Calibri"/>
              </a:rPr>
              <a:t>reduction in violent crime</a:t>
            </a:r>
          </a:p>
          <a:p>
            <a:endParaRPr lang="en-US" sz="1500" dirty="0">
              <a:solidFill>
                <a:srgbClr val="000000"/>
              </a:solidFill>
              <a:effectLst>
                <a:outerShdw blurRad="38100" dist="38100" dir="2700000" algn="tl">
                  <a:srgbClr val="000000"/>
                </a:outerShdw>
              </a:effectLst>
              <a:latin typeface="Calibri"/>
            </a:endParaRPr>
          </a:p>
          <a:p>
            <a:pPr>
              <a:buFontTx/>
              <a:buChar char="•"/>
            </a:pPr>
            <a:r>
              <a:rPr lang="en-US" sz="1500" dirty="0">
                <a:solidFill>
                  <a:srgbClr val="000000"/>
                </a:solidFill>
                <a:effectLst>
                  <a:outerShdw blurRad="38100" dist="38100" dir="2700000" algn="tl">
                    <a:srgbClr val="000000"/>
                  </a:outerShdw>
                </a:effectLst>
                <a:latin typeface="Calibri"/>
              </a:rPr>
              <a:t>$10.67 </a:t>
            </a:r>
            <a:r>
              <a:rPr lang="en-US" sz="1200" dirty="0">
                <a:solidFill>
                  <a:srgbClr val="000000"/>
                </a:solidFill>
                <a:effectLst>
                  <a:outerShdw blurRad="38100" dist="38100" dir="2700000" algn="tl">
                    <a:srgbClr val="000000"/>
                  </a:outerShdw>
                </a:effectLst>
                <a:latin typeface="Calibri"/>
              </a:rPr>
              <a:t>return for each $1 invested </a:t>
            </a:r>
            <a:endParaRPr lang="en-US" sz="1500" dirty="0">
              <a:solidFill>
                <a:srgbClr val="000000"/>
              </a:solidFill>
              <a:effectLst>
                <a:outerShdw blurRad="38100" dist="38100" dir="2700000" algn="tl">
                  <a:srgbClr val="000000"/>
                </a:outerShdw>
              </a:effectLst>
              <a:latin typeface="Calibri"/>
            </a:endParaRPr>
          </a:p>
          <a:p>
            <a:pPr>
              <a:buFontTx/>
              <a:buChar char="•"/>
            </a:pPr>
            <a:endParaRPr lang="en-US" sz="1500" dirty="0">
              <a:solidFill>
                <a:srgbClr val="000000"/>
              </a:solidFill>
              <a:effectLst>
                <a:outerShdw blurRad="38100" dist="38100" dir="2700000" algn="tl">
                  <a:srgbClr val="000000"/>
                </a:outerShdw>
              </a:effectLst>
              <a:latin typeface="Calibri"/>
            </a:endParaRPr>
          </a:p>
          <a:p>
            <a:pPr>
              <a:buFontTx/>
              <a:buChar char="•"/>
            </a:pPr>
            <a:r>
              <a:rPr lang="en-US" sz="1500" dirty="0">
                <a:solidFill>
                  <a:srgbClr val="000000"/>
                </a:solidFill>
                <a:effectLst>
                  <a:outerShdw blurRad="38100" dist="38100" dir="2700000" algn="tl">
                    <a:srgbClr val="000000"/>
                  </a:outerShdw>
                </a:effectLst>
                <a:latin typeface="Calibri"/>
              </a:rPr>
              <a:t>$2100 </a:t>
            </a:r>
            <a:r>
              <a:rPr lang="en-US" sz="1200" dirty="0">
                <a:solidFill>
                  <a:srgbClr val="000000"/>
                </a:solidFill>
                <a:effectLst>
                  <a:outerShdw blurRad="38100" dist="38100" dir="2700000" algn="tl">
                    <a:srgbClr val="000000"/>
                  </a:outerShdw>
                </a:effectLst>
                <a:latin typeface="Calibri"/>
              </a:rPr>
              <a:t>per</a:t>
            </a:r>
          </a:p>
          <a:p>
            <a:r>
              <a:rPr lang="en-US" sz="1200" dirty="0">
                <a:solidFill>
                  <a:srgbClr val="000000"/>
                </a:solidFill>
                <a:effectLst>
                  <a:outerShdw blurRad="38100" dist="38100" dir="2700000" algn="tl">
                    <a:srgbClr val="000000"/>
                  </a:outerShdw>
                </a:effectLst>
                <a:latin typeface="Calibri"/>
              </a:rPr>
              <a:t>family cost to implement</a:t>
            </a:r>
          </a:p>
        </p:txBody>
      </p:sp>
      <p:sp>
        <p:nvSpPr>
          <p:cNvPr id="6149" name="Text Box 5"/>
          <p:cNvSpPr txBox="1">
            <a:spLocks noChangeArrowheads="1"/>
          </p:cNvSpPr>
          <p:nvPr/>
        </p:nvSpPr>
        <p:spPr bwMode="auto">
          <a:xfrm>
            <a:off x="5772150" y="5612607"/>
            <a:ext cx="24574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pPr>
              <a:spcBef>
                <a:spcPct val="50000"/>
              </a:spcBef>
            </a:pPr>
            <a:r>
              <a:rPr lang="en-US" sz="1050" i="1" dirty="0">
                <a:solidFill>
                  <a:schemeClr val="bg1"/>
                </a:solidFill>
                <a:latin typeface="Arial" charset="0"/>
              </a:rPr>
              <a:t>* Statistically significant outcome as compared to the control condition</a:t>
            </a:r>
            <a:endParaRPr lang="en-US" sz="1800" dirty="0">
              <a:solidFill>
                <a:schemeClr val="bg1"/>
              </a:solidFill>
              <a:latin typeface="Arial" charset="0"/>
            </a:endParaRPr>
          </a:p>
        </p:txBody>
      </p:sp>
    </p:spTree>
    <p:extLst>
      <p:ext uri="{BB962C8B-B14F-4D97-AF65-F5344CB8AC3E}">
        <p14:creationId xmlns:p14="http://schemas.microsoft.com/office/powerpoint/2010/main" val="17700172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697209"/>
          </a:xfrm>
        </p:spPr>
        <p:txBody>
          <a:bodyPr>
            <a:noAutofit/>
          </a:bodyPr>
          <a:lstStyle/>
          <a:p>
            <a:pPr marL="24161750" indent="-24161750"/>
            <a:r>
              <a:rPr lang="en-US" sz="3200" u="sng" dirty="0">
                <a:solidFill>
                  <a:srgbClr val="2A6D7D"/>
                </a:solidFill>
                <a:ea typeface="ＭＳ Ｐゴシック" pitchFamily="29" charset="-128"/>
                <a:cs typeface="ＭＳ Ｐゴシック" pitchFamily="29" charset="-128"/>
              </a:rPr>
              <a:t>FFT LLC Dissemination</a:t>
            </a:r>
            <a:r>
              <a:rPr lang="en-US" sz="3200" dirty="0">
                <a:ea typeface="ＭＳ Ｐゴシック" pitchFamily="29" charset="-128"/>
                <a:cs typeface="ＭＳ Ｐゴシック" pitchFamily="29" charset="-128"/>
              </a:rPr>
              <a:t/>
            </a:r>
            <a:br>
              <a:rPr lang="en-US" sz="3200" dirty="0">
                <a:ea typeface="ＭＳ Ｐゴシック" pitchFamily="29" charset="-128"/>
                <a:cs typeface="ＭＳ Ｐゴシック" pitchFamily="29" charset="-128"/>
              </a:rPr>
            </a:br>
            <a:endParaRPr lang="en-US" sz="3200" dirty="0">
              <a:ea typeface="ＭＳ Ｐゴシック" pitchFamily="29" charset="-128"/>
              <a:cs typeface="ＭＳ Ｐゴシック" pitchFamily="29" charset="-128"/>
            </a:endParaRPr>
          </a:p>
        </p:txBody>
      </p:sp>
      <p:sp>
        <p:nvSpPr>
          <p:cNvPr id="34819" name="Content Placeholder 2"/>
          <p:cNvSpPr>
            <a:spLocks noGrp="1"/>
          </p:cNvSpPr>
          <p:nvPr>
            <p:ph idx="1"/>
          </p:nvPr>
        </p:nvSpPr>
        <p:spPr>
          <a:xfrm>
            <a:off x="457200" y="971847"/>
            <a:ext cx="8229600" cy="5715000"/>
          </a:xfrm>
        </p:spPr>
        <p:txBody>
          <a:bodyPr>
            <a:normAutofit fontScale="92500" lnSpcReduction="20000"/>
          </a:bodyPr>
          <a:lstStyle/>
          <a:p>
            <a:pPr marL="457200" lvl="1" indent="0">
              <a:lnSpc>
                <a:spcPct val="90000"/>
              </a:lnSpc>
              <a:buNone/>
            </a:pPr>
            <a:r>
              <a:rPr lang="en-US" sz="2595" dirty="0">
                <a:solidFill>
                  <a:schemeClr val="accent2">
                    <a:lumMod val="75000"/>
                  </a:schemeClr>
                </a:solidFill>
              </a:rPr>
              <a:t>Global Footprint:</a:t>
            </a:r>
          </a:p>
          <a:p>
            <a:pPr lvl="2">
              <a:lnSpc>
                <a:spcPct val="90000"/>
              </a:lnSpc>
            </a:pPr>
            <a:r>
              <a:rPr lang="en-US" sz="2162" dirty="0" smtClean="0"/>
              <a:t>350 </a:t>
            </a:r>
            <a:r>
              <a:rPr lang="en-US" sz="2162" dirty="0"/>
              <a:t>sites+</a:t>
            </a:r>
          </a:p>
          <a:p>
            <a:pPr lvl="2">
              <a:lnSpc>
                <a:spcPct val="90000"/>
              </a:lnSpc>
            </a:pPr>
            <a:r>
              <a:rPr lang="en-US" sz="2162" dirty="0"/>
              <a:t>5,000+ therapists trained and practicing worldwide</a:t>
            </a:r>
          </a:p>
          <a:p>
            <a:pPr lvl="2">
              <a:lnSpc>
                <a:spcPct val="90000"/>
              </a:lnSpc>
            </a:pPr>
            <a:r>
              <a:rPr lang="en-US" sz="2162" dirty="0"/>
              <a:t>50,000 families served per year</a:t>
            </a:r>
          </a:p>
          <a:p>
            <a:pPr lvl="2">
              <a:lnSpc>
                <a:spcPct val="90000"/>
              </a:lnSpc>
            </a:pPr>
            <a:r>
              <a:rPr lang="en-US" sz="2162" dirty="0"/>
              <a:t>Sites now 20 years out in implementation</a:t>
            </a:r>
          </a:p>
          <a:p>
            <a:pPr lvl="2">
              <a:lnSpc>
                <a:spcPct val="90000"/>
              </a:lnSpc>
            </a:pPr>
            <a:r>
              <a:rPr lang="en-US" sz="2162" dirty="0"/>
              <a:t>Rural, remote and urban settings</a:t>
            </a:r>
          </a:p>
          <a:p>
            <a:pPr lvl="2">
              <a:lnSpc>
                <a:spcPct val="90000"/>
              </a:lnSpc>
            </a:pPr>
            <a:r>
              <a:rPr lang="en-US" sz="2162" dirty="0"/>
              <a:t>Highly diverse communities</a:t>
            </a:r>
          </a:p>
          <a:p>
            <a:pPr lvl="1">
              <a:lnSpc>
                <a:spcPct val="90000"/>
              </a:lnSpc>
            </a:pPr>
            <a:endParaRPr lang="en-US" sz="1200" dirty="0"/>
          </a:p>
          <a:p>
            <a:pPr marL="457200" lvl="1" indent="0">
              <a:lnSpc>
                <a:spcPct val="90000"/>
              </a:lnSpc>
              <a:buNone/>
            </a:pPr>
            <a:r>
              <a:rPr lang="en-US" sz="2703" dirty="0">
                <a:solidFill>
                  <a:srgbClr val="236292"/>
                </a:solidFill>
              </a:rPr>
              <a:t>International Implementation</a:t>
            </a:r>
          </a:p>
          <a:p>
            <a:pPr lvl="2">
              <a:lnSpc>
                <a:spcPct val="90000"/>
              </a:lnSpc>
            </a:pPr>
            <a:r>
              <a:rPr lang="en-US" sz="2195" dirty="0"/>
              <a:t>Netherlands, Norway, Sweden, England, Scotland, Canada, New Zealand, Denmark, Singapore, Australia</a:t>
            </a:r>
          </a:p>
          <a:p>
            <a:pPr lvl="1">
              <a:lnSpc>
                <a:spcPct val="90000"/>
              </a:lnSpc>
            </a:pPr>
            <a:endParaRPr lang="en-US" sz="1297" dirty="0">
              <a:solidFill>
                <a:srgbClr val="2A6D7D"/>
              </a:solidFill>
            </a:endParaRPr>
          </a:p>
          <a:p>
            <a:pPr marL="457200" lvl="1" indent="0">
              <a:lnSpc>
                <a:spcPct val="90000"/>
              </a:lnSpc>
              <a:buNone/>
            </a:pPr>
            <a:r>
              <a:rPr lang="en-US" sz="2595" dirty="0">
                <a:solidFill>
                  <a:srgbClr val="236292"/>
                </a:solidFill>
              </a:rPr>
              <a:t>FFT LLC statewide coordinated multi site </a:t>
            </a:r>
            <a:r>
              <a:rPr lang="en-US" sz="2595" dirty="0">
                <a:solidFill>
                  <a:srgbClr val="2A6D7D"/>
                </a:solidFill>
              </a:rPr>
              <a:t>projects </a:t>
            </a:r>
            <a:r>
              <a:rPr lang="en-US" sz="2162" dirty="0"/>
              <a:t>in Denmark, Norway, the US states of Maryland, Washington, California, Pennsylvania, Maine, South Dakota, Georgia</a:t>
            </a:r>
          </a:p>
          <a:p>
            <a:pPr lvl="1">
              <a:lnSpc>
                <a:spcPct val="90000"/>
              </a:lnSpc>
            </a:pPr>
            <a:endParaRPr lang="en-US" sz="1200" dirty="0"/>
          </a:p>
          <a:p>
            <a:pPr marL="457200" lvl="1" indent="0">
              <a:lnSpc>
                <a:spcPct val="90000"/>
              </a:lnSpc>
              <a:buNone/>
            </a:pPr>
            <a:r>
              <a:rPr lang="en-US" sz="2595" dirty="0">
                <a:solidFill>
                  <a:srgbClr val="236292"/>
                </a:solidFill>
              </a:rPr>
              <a:t>Care systems:  </a:t>
            </a:r>
            <a:r>
              <a:rPr lang="en-US" sz="2162" dirty="0"/>
              <a:t>child welfare, facility-care re-entry, school, mental health, drug-alcohol, juvenile justice, </a:t>
            </a:r>
            <a:r>
              <a:rPr lang="en-US" sz="2162" u="sng" dirty="0" smtClean="0"/>
              <a:t>wraparound</a:t>
            </a:r>
            <a:endParaRPr lang="en-US" sz="2162" u="sng" dirty="0"/>
          </a:p>
          <a:p>
            <a:pPr lvl="1">
              <a:lnSpc>
                <a:spcPct val="90000"/>
              </a:lnSpc>
              <a:buFont typeface="Arial" pitchFamily="29" charset="0"/>
              <a:buNone/>
            </a:pPr>
            <a:endParaRPr lang="en-US" sz="1800" dirty="0"/>
          </a:p>
          <a:p>
            <a:pPr>
              <a:buFont typeface="Arial" pitchFamily="29" charset="0"/>
              <a:buNone/>
            </a:pPr>
            <a:endParaRPr lang="en-US" dirty="0">
              <a:ea typeface="ＭＳ Ｐゴシック" pitchFamily="29" charset="-128"/>
              <a:cs typeface="ＭＳ Ｐゴシック" pitchFamily="29" charset="-128"/>
            </a:endParaRPr>
          </a:p>
        </p:txBody>
      </p:sp>
    </p:spTree>
    <p:extLst>
      <p:ext uri="{BB962C8B-B14F-4D97-AF65-F5344CB8AC3E}">
        <p14:creationId xmlns:p14="http://schemas.microsoft.com/office/powerpoint/2010/main" val="22389238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 for Today</a:t>
            </a:r>
            <a:endParaRPr lang="en-US" dirty="0"/>
          </a:p>
        </p:txBody>
      </p:sp>
      <p:sp>
        <p:nvSpPr>
          <p:cNvPr id="2" name="Content Placeholder 1"/>
          <p:cNvSpPr>
            <a:spLocks noGrp="1"/>
          </p:cNvSpPr>
          <p:nvPr>
            <p:ph idx="1"/>
          </p:nvPr>
        </p:nvSpPr>
        <p:spPr>
          <a:xfrm>
            <a:off x="270456" y="1468192"/>
            <a:ext cx="8525814" cy="5112912"/>
          </a:xfrm>
        </p:spPr>
        <p:txBody>
          <a:bodyPr>
            <a:noAutofit/>
          </a:bodyPr>
          <a:lstStyle/>
          <a:p>
            <a:pPr lvl="1">
              <a:spcBef>
                <a:spcPts val="0"/>
              </a:spcBef>
            </a:pPr>
            <a:r>
              <a:rPr lang="en-US" sz="2400" dirty="0"/>
              <a:t>The Bigger Context:  Emergence of evidence based </a:t>
            </a:r>
            <a:r>
              <a:rPr lang="en-US" sz="2400" dirty="0" smtClean="0"/>
              <a:t>programs</a:t>
            </a:r>
          </a:p>
          <a:p>
            <a:pPr marL="457200" lvl="1" indent="0">
              <a:spcBef>
                <a:spcPts val="0"/>
              </a:spcBef>
              <a:buNone/>
            </a:pPr>
            <a:endParaRPr lang="en-US" sz="2400" dirty="0"/>
          </a:p>
          <a:p>
            <a:pPr lvl="1">
              <a:spcBef>
                <a:spcPts val="0"/>
              </a:spcBef>
            </a:pPr>
            <a:r>
              <a:rPr lang="en-US" sz="2400" dirty="0"/>
              <a:t>What is the evidence for FFT:  FFT Research and Dissemination</a:t>
            </a:r>
          </a:p>
          <a:p>
            <a:pPr lvl="1">
              <a:spcBef>
                <a:spcPts val="0"/>
              </a:spcBef>
            </a:pPr>
            <a:endParaRPr lang="en-US" sz="2400" dirty="0"/>
          </a:p>
          <a:p>
            <a:pPr lvl="1">
              <a:spcBef>
                <a:spcPts val="0"/>
              </a:spcBef>
            </a:pPr>
            <a:r>
              <a:rPr lang="en-US" sz="2400" dirty="0"/>
              <a:t>What is FFT:  Clinical Model Overview</a:t>
            </a:r>
          </a:p>
          <a:p>
            <a:pPr lvl="1">
              <a:spcBef>
                <a:spcPts val="0"/>
              </a:spcBef>
            </a:pPr>
            <a:endParaRPr lang="en-US" sz="2400" dirty="0"/>
          </a:p>
          <a:p>
            <a:pPr lvl="1">
              <a:spcBef>
                <a:spcPts val="0"/>
              </a:spcBef>
            </a:pPr>
            <a:r>
              <a:rPr lang="en-US" sz="2400" dirty="0"/>
              <a:t>Implementation for Model Fidelity and </a:t>
            </a:r>
            <a:r>
              <a:rPr lang="en-US" sz="2400" dirty="0" smtClean="0"/>
              <a:t>Sustainability</a:t>
            </a:r>
          </a:p>
          <a:p>
            <a:pPr marL="457200" lvl="1" indent="0">
              <a:spcBef>
                <a:spcPts val="0"/>
              </a:spcBef>
              <a:buNone/>
            </a:pPr>
            <a:endParaRPr lang="en-US" sz="2400" dirty="0"/>
          </a:p>
          <a:p>
            <a:pPr lvl="1">
              <a:spcBef>
                <a:spcPts val="0"/>
              </a:spcBef>
            </a:pPr>
            <a:r>
              <a:rPr lang="en-US" sz="2400" dirty="0"/>
              <a:t>Referrals</a:t>
            </a:r>
          </a:p>
          <a:p>
            <a:pPr lvl="1">
              <a:spcBef>
                <a:spcPts val="0"/>
              </a:spcBef>
            </a:pPr>
            <a:endParaRPr lang="en-US" sz="2400" dirty="0"/>
          </a:p>
          <a:p>
            <a:pPr lvl="1">
              <a:spcBef>
                <a:spcPts val="0"/>
              </a:spcBef>
            </a:pPr>
            <a:r>
              <a:rPr lang="en-US" sz="2400" dirty="0" smtClean="0"/>
              <a:t>Discussion/Questions</a:t>
            </a:r>
            <a:endParaRPr lang="en-US" sz="2400" dirty="0"/>
          </a:p>
          <a:p>
            <a:pPr lvl="1">
              <a:spcBef>
                <a:spcPts val="0"/>
              </a:spcBef>
            </a:pPr>
            <a:endParaRPr lang="en-US"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FT - Functional Family Therapy LLC - Seattle, 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599" y="5800725"/>
            <a:ext cx="1143001"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Screen Shot 2018-04-27 at 10.37.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sp>
        <p:nvSpPr>
          <p:cNvPr id="2" name="TextBox 1"/>
          <p:cNvSpPr txBox="1"/>
          <p:nvPr/>
        </p:nvSpPr>
        <p:spPr>
          <a:xfrm>
            <a:off x="458046" y="5791200"/>
            <a:ext cx="7390553" cy="1200329"/>
          </a:xfrm>
          <a:prstGeom prst="rect">
            <a:avLst/>
          </a:prstGeom>
          <a:noFill/>
        </p:spPr>
        <p:txBody>
          <a:bodyPr wrap="square" rtlCol="0">
            <a:spAutoFit/>
          </a:bodyPr>
          <a:lstStyle/>
          <a:p>
            <a:pPr algn="ctr"/>
            <a:r>
              <a:rPr lang="en-US" b="1" dirty="0"/>
              <a:t>FFT sites: 255</a:t>
            </a:r>
          </a:p>
          <a:p>
            <a:pPr algn="ctr"/>
            <a:r>
              <a:rPr lang="en-US" b="1" dirty="0"/>
              <a:t>FFT-CW sites: </a:t>
            </a:r>
            <a:r>
              <a:rPr lang="en-US" b="1" dirty="0" smtClean="0"/>
              <a:t>62</a:t>
            </a:r>
            <a:endParaRPr lang="en-US" b="1" dirty="0"/>
          </a:p>
          <a:p>
            <a:pPr algn="ctr"/>
            <a:r>
              <a:rPr lang="en-US" b="1" dirty="0"/>
              <a:t>FFP: 46</a:t>
            </a:r>
          </a:p>
          <a:p>
            <a:endParaRPr lang="en-US" dirty="0"/>
          </a:p>
        </p:txBody>
      </p:sp>
    </p:spTree>
    <p:extLst>
      <p:ext uri="{BB962C8B-B14F-4D97-AF65-F5344CB8AC3E}">
        <p14:creationId xmlns:p14="http://schemas.microsoft.com/office/powerpoint/2010/main" val="3038654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117619"/>
            <a:ext cx="5829300" cy="1102519"/>
          </a:xfrm>
        </p:spPr>
        <p:txBody>
          <a:bodyPr>
            <a:normAutofit fontScale="90000"/>
          </a:bodyPr>
          <a:lstStyle/>
          <a:p>
            <a:r>
              <a:rPr lang="en-US" dirty="0" smtClean="0"/>
              <a:t>Functional Family Therapy</a:t>
            </a:r>
            <a:endParaRPr lang="en-US" dirty="0"/>
          </a:p>
        </p:txBody>
      </p:sp>
      <p:sp>
        <p:nvSpPr>
          <p:cNvPr id="3" name="Subtitle 2"/>
          <p:cNvSpPr>
            <a:spLocks noGrp="1"/>
          </p:cNvSpPr>
          <p:nvPr>
            <p:ph type="subTitle" idx="1"/>
          </p:nvPr>
        </p:nvSpPr>
        <p:spPr>
          <a:xfrm>
            <a:off x="2171700" y="3510648"/>
            <a:ext cx="4800600" cy="1314450"/>
          </a:xfrm>
        </p:spPr>
        <p:txBody>
          <a:bodyPr/>
          <a:lstStyle/>
          <a:p>
            <a:r>
              <a:rPr lang="en-US" dirty="0" smtClean="0">
                <a:solidFill>
                  <a:srgbClr val="FF0000"/>
                </a:solidFill>
              </a:rPr>
              <a:t>Clinical Model Overview</a:t>
            </a:r>
            <a:endParaRPr lang="en-US" dirty="0">
              <a:solidFill>
                <a:srgbClr val="FF0000"/>
              </a:solidFill>
            </a:endParaRPr>
          </a:p>
        </p:txBody>
      </p:sp>
    </p:spTree>
    <p:extLst>
      <p:ext uri="{BB962C8B-B14F-4D97-AF65-F5344CB8AC3E}">
        <p14:creationId xmlns:p14="http://schemas.microsoft.com/office/powerpoint/2010/main" val="2228598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a:xfrm>
            <a:off x="0" y="0"/>
            <a:ext cx="9144000" cy="1143000"/>
          </a:xfrm>
          <a:noFill/>
          <a:extLst>
            <a:ext uri="{909E8E84-426E-40dd-AFC4-6F175D3DCCD1}">
              <a14:hiddenFill xmlns:a14="http://schemas.microsoft.com/office/drawing/2010/main" xmlns="">
                <a:solidFill>
                  <a:srgbClr val="FFFFFF"/>
                </a:solidFill>
              </a14:hiddenFill>
            </a:ext>
          </a:extLst>
        </p:spPr>
        <p:txBody>
          <a:bodyPr/>
          <a:lstStyle/>
          <a:p>
            <a:r>
              <a:rPr lang="en-US" sz="3200" dirty="0">
                <a:solidFill>
                  <a:srgbClr val="236292"/>
                </a:solidFill>
                <a:effectLst/>
                <a:latin typeface="Arial Rounded MT Bold" charset="0"/>
                <a:cs typeface="Arial" charset="0"/>
              </a:rPr>
              <a:t>The Challenges Our Families Often Face: </a:t>
            </a:r>
          </a:p>
        </p:txBody>
      </p:sp>
      <p:sp>
        <p:nvSpPr>
          <p:cNvPr id="282628" name="Lock"/>
          <p:cNvSpPr>
            <a:spLocks noEditPoints="1" noChangeArrowheads="1"/>
          </p:cNvSpPr>
          <p:nvPr/>
        </p:nvSpPr>
        <p:spPr bwMode="auto">
          <a:xfrm>
            <a:off x="3352800" y="2514600"/>
            <a:ext cx="2309813" cy="30099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pPr eaLnBrk="1" hangingPunct="1">
              <a:defRPr/>
            </a:pPr>
            <a:endParaRPr lang="en-US">
              <a:effectLst>
                <a:outerShdw blurRad="38100" dist="38100" dir="2700000" algn="tl">
                  <a:srgbClr val="000000">
                    <a:alpha val="43137"/>
                  </a:srgbClr>
                </a:outerShdw>
              </a:effectLst>
              <a:latin typeface="Garamond" pitchFamily="18" charset="0"/>
              <a:ea typeface="+mn-ea"/>
              <a:cs typeface="Arial" pitchFamily="34" charset="0"/>
            </a:endParaRPr>
          </a:p>
        </p:txBody>
      </p:sp>
      <p:sp>
        <p:nvSpPr>
          <p:cNvPr id="513034" name="AutoShape 10"/>
          <p:cNvSpPr>
            <a:spLocks noChangeArrowheads="1"/>
          </p:cNvSpPr>
          <p:nvPr/>
        </p:nvSpPr>
        <p:spPr bwMode="auto">
          <a:xfrm>
            <a:off x="0" y="1066800"/>
            <a:ext cx="8839200" cy="5562600"/>
          </a:xfrm>
          <a:prstGeom prst="cloudCallout">
            <a:avLst>
              <a:gd name="adj1" fmla="val 3574"/>
              <a:gd name="adj2" fmla="val 81963"/>
            </a:avLst>
          </a:prstGeom>
          <a:solidFill>
            <a:schemeClr val="bg1">
              <a:lumMod val="75000"/>
            </a:schemeClr>
          </a:solidFill>
          <a:ln w="12700">
            <a:solidFill>
              <a:schemeClr val="tx1"/>
            </a:solidFill>
            <a:round/>
            <a:headEnd/>
            <a:tailEnd/>
          </a:ln>
        </p:spPr>
        <p:txBody>
          <a:bodyPr wrap="none" anchor="ctr"/>
          <a:lstStyle/>
          <a:p>
            <a:pPr algn="ctr"/>
            <a:r>
              <a:rPr lang="en-US" dirty="0">
                <a:highlight>
                  <a:srgbClr val="C0C0C0"/>
                </a:highlight>
              </a:rPr>
              <a:t>         Risk Factors: </a:t>
            </a:r>
          </a:p>
          <a:p>
            <a:pPr algn="ctr"/>
            <a:r>
              <a:rPr lang="en-US" dirty="0">
                <a:highlight>
                  <a:srgbClr val="C0C0C0"/>
                </a:highlight>
              </a:rPr>
              <a:t>          Problem Behaviors, Maladaptive Attributions </a:t>
            </a:r>
          </a:p>
          <a:p>
            <a:pPr algn="ctr"/>
            <a:r>
              <a:rPr lang="en-US" dirty="0">
                <a:highlight>
                  <a:srgbClr val="C0C0C0"/>
                </a:highlight>
              </a:rPr>
              <a:t>          &amp; Emotional Reactions, Racism, Historical and Biological </a:t>
            </a:r>
          </a:p>
          <a:p>
            <a:pPr algn="ctr"/>
            <a:r>
              <a:rPr lang="en-US" dirty="0">
                <a:highlight>
                  <a:srgbClr val="C0C0C0"/>
                </a:highlight>
              </a:rPr>
              <a:t>Challenges, </a:t>
            </a:r>
            <a:r>
              <a:rPr lang="ja-JP" altLang="en-US" dirty="0">
                <a:highlight>
                  <a:srgbClr val="C0C0C0"/>
                </a:highlight>
              </a:rPr>
              <a:t>“</a:t>
            </a:r>
            <a:r>
              <a:rPr lang="en-US" dirty="0">
                <a:highlight>
                  <a:srgbClr val="C0C0C0"/>
                </a:highlight>
              </a:rPr>
              <a:t>Diagnosis,</a:t>
            </a:r>
            <a:r>
              <a:rPr lang="ja-JP" altLang="en-US" dirty="0">
                <a:highlight>
                  <a:srgbClr val="C0C0C0"/>
                </a:highlight>
              </a:rPr>
              <a:t>”</a:t>
            </a:r>
            <a:r>
              <a:rPr lang="en-US" dirty="0">
                <a:highlight>
                  <a:srgbClr val="C0C0C0"/>
                </a:highlight>
              </a:rPr>
              <a:t> Poverty &amp; </a:t>
            </a:r>
          </a:p>
          <a:p>
            <a:pPr algn="ctr"/>
            <a:r>
              <a:rPr lang="en-US" dirty="0">
                <a:highlight>
                  <a:srgbClr val="C0C0C0"/>
                </a:highlight>
              </a:rPr>
              <a:t>limited community resources</a:t>
            </a:r>
          </a:p>
          <a:p>
            <a:pPr algn="ctr"/>
            <a:endParaRPr lang="en-US" dirty="0">
              <a:highlight>
                <a:srgbClr val="C0C0C0"/>
              </a:highlight>
            </a:endParaRPr>
          </a:p>
          <a:p>
            <a:pPr algn="ctr" eaLnBrk="1" hangingPunct="1"/>
            <a:r>
              <a:rPr lang="en-US" dirty="0">
                <a:highlight>
                  <a:srgbClr val="C0C0C0"/>
                </a:highlight>
              </a:rPr>
              <a:t>These usually are the most apparent</a:t>
            </a:r>
          </a:p>
          <a:p>
            <a:pPr algn="ctr" eaLnBrk="1" hangingPunct="1"/>
            <a:r>
              <a:rPr lang="en-US" dirty="0">
                <a:highlight>
                  <a:srgbClr val="C0C0C0"/>
                </a:highlight>
              </a:rPr>
              <a:t>deficits which can overwhelm the family</a:t>
            </a:r>
            <a:r>
              <a:rPr lang="ja-JP" altLang="en-US" dirty="0">
                <a:highlight>
                  <a:srgbClr val="C0C0C0"/>
                </a:highlight>
              </a:rPr>
              <a:t>’</a:t>
            </a:r>
            <a:r>
              <a:rPr lang="en-US" dirty="0">
                <a:highlight>
                  <a:srgbClr val="C0C0C0"/>
                </a:highlight>
              </a:rPr>
              <a:t>s </a:t>
            </a:r>
          </a:p>
          <a:p>
            <a:pPr algn="ctr" eaLnBrk="1" hangingPunct="1"/>
            <a:r>
              <a:rPr lang="en-US" dirty="0">
                <a:highlight>
                  <a:srgbClr val="C0C0C0"/>
                </a:highlight>
              </a:rPr>
              <a:t>ability to cope</a:t>
            </a:r>
          </a:p>
          <a:p>
            <a:pPr algn="ctr" eaLnBrk="1" hangingPunct="1"/>
            <a:endParaRPr lang="en-US" dirty="0">
              <a:highlight>
                <a:srgbClr val="C0C0C0"/>
              </a:highlight>
            </a:endParaRPr>
          </a:p>
        </p:txBody>
      </p:sp>
    </p:spTree>
    <p:extLst>
      <p:ext uri="{BB962C8B-B14F-4D97-AF65-F5344CB8AC3E}">
        <p14:creationId xmlns:p14="http://schemas.microsoft.com/office/powerpoint/2010/main" val="137627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13034"/>
                                        </p:tgtEl>
                                        <p:attrNameLst>
                                          <p:attrName>style.visibility</p:attrName>
                                        </p:attrNameLst>
                                      </p:cBhvr>
                                      <p:to>
                                        <p:strVal val="visible"/>
                                      </p:to>
                                    </p:set>
                                    <p:anim calcmode="lin" valueType="num">
                                      <p:cBhvr>
                                        <p:cTn id="7" dur="500" fill="hold"/>
                                        <p:tgtEl>
                                          <p:spTgt spid="513034"/>
                                        </p:tgtEl>
                                        <p:attrNameLst>
                                          <p:attrName>ppt_w</p:attrName>
                                        </p:attrNameLst>
                                      </p:cBhvr>
                                      <p:tavLst>
                                        <p:tav tm="0">
                                          <p:val>
                                            <p:fltVal val="0"/>
                                          </p:val>
                                        </p:tav>
                                        <p:tav tm="100000">
                                          <p:val>
                                            <p:strVal val="#ppt_w"/>
                                          </p:val>
                                        </p:tav>
                                      </p:tavLst>
                                    </p:anim>
                                    <p:anim calcmode="lin" valueType="num">
                                      <p:cBhvr>
                                        <p:cTn id="8" dur="500" fill="hold"/>
                                        <p:tgtEl>
                                          <p:spTgt spid="513034"/>
                                        </p:tgtEl>
                                        <p:attrNameLst>
                                          <p:attrName>ppt_h</p:attrName>
                                        </p:attrNameLst>
                                      </p:cBhvr>
                                      <p:tavLst>
                                        <p:tav tm="0">
                                          <p:val>
                                            <p:fltVal val="0"/>
                                          </p:val>
                                        </p:tav>
                                        <p:tav tm="100000">
                                          <p:val>
                                            <p:strVal val="#ppt_h"/>
                                          </p:val>
                                        </p:tav>
                                      </p:tavLst>
                                    </p:anim>
                                    <p:anim calcmode="lin" valueType="num">
                                      <p:cBhvr>
                                        <p:cTn id="9" dur="500" fill="hold"/>
                                        <p:tgtEl>
                                          <p:spTgt spid="513034"/>
                                        </p:tgtEl>
                                        <p:attrNameLst>
                                          <p:attrName>ppt_x</p:attrName>
                                        </p:attrNameLst>
                                      </p:cBhvr>
                                      <p:tavLst>
                                        <p:tav tm="0">
                                          <p:val>
                                            <p:fltVal val="0.5"/>
                                          </p:val>
                                        </p:tav>
                                        <p:tav tm="100000">
                                          <p:val>
                                            <p:strVal val="#ppt_x"/>
                                          </p:val>
                                        </p:tav>
                                      </p:tavLst>
                                    </p:anim>
                                    <p:anim calcmode="lin" valueType="num">
                                      <p:cBhvr>
                                        <p:cTn id="10" dur="500" fill="hold"/>
                                        <p:tgtEl>
                                          <p:spTgt spid="5130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xit" presetSubtype="32" fill="hold" grpId="1" nodeType="clickEffect">
                                  <p:stCondLst>
                                    <p:cond delay="0"/>
                                  </p:stCondLst>
                                  <p:childTnLst>
                                    <p:anim calcmode="lin" valueType="num">
                                      <p:cBhvr>
                                        <p:cTn id="14" dur="500"/>
                                        <p:tgtEl>
                                          <p:spTgt spid="513034"/>
                                        </p:tgtEl>
                                        <p:attrNameLst>
                                          <p:attrName>ppt_w</p:attrName>
                                        </p:attrNameLst>
                                      </p:cBhvr>
                                      <p:tavLst>
                                        <p:tav tm="0">
                                          <p:val>
                                            <p:strVal val="ppt_w"/>
                                          </p:val>
                                        </p:tav>
                                        <p:tav tm="100000">
                                          <p:val>
                                            <p:fltVal val="0"/>
                                          </p:val>
                                        </p:tav>
                                      </p:tavLst>
                                    </p:anim>
                                    <p:anim calcmode="lin" valueType="num">
                                      <p:cBhvr>
                                        <p:cTn id="15" dur="500"/>
                                        <p:tgtEl>
                                          <p:spTgt spid="513034"/>
                                        </p:tgtEl>
                                        <p:attrNameLst>
                                          <p:attrName>ppt_h</p:attrName>
                                        </p:attrNameLst>
                                      </p:cBhvr>
                                      <p:tavLst>
                                        <p:tav tm="0">
                                          <p:val>
                                            <p:strVal val="ppt_h"/>
                                          </p:val>
                                        </p:tav>
                                        <p:tav tm="100000">
                                          <p:val>
                                            <p:fltVal val="0"/>
                                          </p:val>
                                        </p:tav>
                                      </p:tavLst>
                                    </p:anim>
                                    <p:set>
                                      <p:cBhvr>
                                        <p:cTn id="16" dur="1" fill="hold">
                                          <p:stCondLst>
                                            <p:cond delay="499"/>
                                          </p:stCondLst>
                                        </p:cTn>
                                        <p:tgtEl>
                                          <p:spTgt spid="513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4" grpId="0" animBg="1" autoUpdateAnimBg="0"/>
      <p:bldP spid="513034" grpId="1"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a:xfrm>
            <a:off x="0" y="0"/>
            <a:ext cx="9144000" cy="1143000"/>
          </a:xfrm>
          <a:noFill/>
          <a:extLst>
            <a:ext uri="{909E8E84-426E-40dd-AFC4-6F175D3DCCD1}">
              <a14:hiddenFill xmlns:a14="http://schemas.microsoft.com/office/drawing/2010/main" xmlns="">
                <a:solidFill>
                  <a:srgbClr val="FFFFFF"/>
                </a:solidFill>
              </a14:hiddenFill>
            </a:ext>
          </a:extLst>
        </p:spPr>
        <p:txBody>
          <a:bodyPr>
            <a:noAutofit/>
          </a:bodyPr>
          <a:lstStyle/>
          <a:p>
            <a:r>
              <a:rPr lang="en-US" sz="2400" dirty="0">
                <a:solidFill>
                  <a:srgbClr val="236292"/>
                </a:solidFill>
              </a:rPr>
              <a:t>FFT’s Goal:  To Unlock, Develop, and Make Available </a:t>
            </a:r>
            <a:br>
              <a:rPr lang="en-US" sz="2400" dirty="0">
                <a:solidFill>
                  <a:srgbClr val="236292"/>
                </a:solidFill>
              </a:rPr>
            </a:br>
            <a:r>
              <a:rPr lang="en-US" sz="2400" dirty="0">
                <a:solidFill>
                  <a:srgbClr val="236292"/>
                </a:solidFill>
              </a:rPr>
              <a:t>The Family and Community </a:t>
            </a:r>
            <a:br>
              <a:rPr lang="en-US" sz="2400" dirty="0">
                <a:solidFill>
                  <a:srgbClr val="236292"/>
                </a:solidFill>
              </a:rPr>
            </a:br>
            <a:r>
              <a:rPr lang="en-US" sz="2400" dirty="0">
                <a:solidFill>
                  <a:srgbClr val="236292"/>
                </a:solidFill>
              </a:rPr>
              <a:t>Strength &amp; Protective Factors</a:t>
            </a:r>
          </a:p>
        </p:txBody>
      </p:sp>
      <p:sp>
        <p:nvSpPr>
          <p:cNvPr id="283655" name="AutoShape 7"/>
          <p:cNvSpPr>
            <a:spLocks noChangeArrowheads="1"/>
          </p:cNvSpPr>
          <p:nvPr/>
        </p:nvSpPr>
        <p:spPr bwMode="auto">
          <a:xfrm>
            <a:off x="0" y="1219200"/>
            <a:ext cx="8689427" cy="5638800"/>
          </a:xfrm>
          <a:prstGeom prst="sun">
            <a:avLst>
              <a:gd name="adj" fmla="val 25000"/>
            </a:avLst>
          </a:prstGeom>
          <a:solidFill>
            <a:srgbClr val="FFFF00"/>
          </a:solidFill>
          <a:ln w="9525">
            <a:solidFill>
              <a:schemeClr val="tx1"/>
            </a:solidFill>
            <a:miter lim="800000"/>
            <a:headEnd/>
            <a:tailEnd/>
          </a:ln>
          <a:effectLst/>
        </p:spPr>
        <p:txBody>
          <a:bodyPr wrap="none" anchor="ctr"/>
          <a:lstStyle/>
          <a:p>
            <a:pPr algn="ctr" eaLnBrk="1" hangingPunct="1"/>
            <a:endParaRPr lang="en-US" b="1" u="sng" dirty="0">
              <a:solidFill>
                <a:schemeClr val="bg1"/>
              </a:solidFill>
              <a:effectLst>
                <a:outerShdw blurRad="38100" dist="38100" dir="2700000" algn="tl">
                  <a:srgbClr val="000000"/>
                </a:outerShdw>
              </a:effectLst>
            </a:endParaRPr>
          </a:p>
          <a:p>
            <a:pPr algn="ctr" eaLnBrk="1" hangingPunct="1"/>
            <a:r>
              <a:rPr lang="en-US" sz="2000" dirty="0"/>
              <a:t>Strengths, Protective Factors:</a:t>
            </a:r>
          </a:p>
          <a:p>
            <a:pPr algn="ctr" eaLnBrk="1" hangingPunct="1"/>
            <a:r>
              <a:rPr lang="ja-JP" altLang="en-US" sz="2000" dirty="0"/>
              <a:t>“</a:t>
            </a:r>
            <a:r>
              <a:rPr lang="en-US" sz="2000" dirty="0"/>
              <a:t>Internal</a:t>
            </a:r>
            <a:r>
              <a:rPr lang="ja-JP" altLang="en-US" sz="2000" dirty="0"/>
              <a:t>”</a:t>
            </a:r>
            <a:r>
              <a:rPr lang="en-US" sz="2000" dirty="0"/>
              <a:t> and </a:t>
            </a:r>
            <a:r>
              <a:rPr lang="en-US" sz="2000" dirty="0" err="1"/>
              <a:t>ecosystemic</a:t>
            </a:r>
            <a:r>
              <a:rPr lang="en-US" sz="2000" dirty="0"/>
              <a:t> resources </a:t>
            </a:r>
          </a:p>
          <a:p>
            <a:pPr algn="ctr" eaLnBrk="1" hangingPunct="1"/>
            <a:r>
              <a:rPr lang="en-US" sz="2000" dirty="0"/>
              <a:t>often not in use by or available to </a:t>
            </a:r>
          </a:p>
          <a:p>
            <a:pPr algn="ctr" eaLnBrk="1" hangingPunct="1"/>
            <a:r>
              <a:rPr lang="en-US" sz="2000" dirty="0"/>
              <a:t>the family (or the environment) </a:t>
            </a:r>
          </a:p>
          <a:p>
            <a:pPr algn="ctr" eaLnBrk="1" hangingPunct="1"/>
            <a:r>
              <a:rPr lang="en-US" sz="2000" dirty="0"/>
              <a:t>at the time of referral</a:t>
            </a:r>
          </a:p>
          <a:p>
            <a:pPr algn="ctr" eaLnBrk="1" hangingPunct="1"/>
            <a:endParaRPr lang="en-US" sz="2400" dirty="0"/>
          </a:p>
        </p:txBody>
      </p:sp>
    </p:spTree>
    <p:extLst>
      <p:ext uri="{BB962C8B-B14F-4D97-AF65-F5344CB8AC3E}">
        <p14:creationId xmlns:p14="http://schemas.microsoft.com/office/powerpoint/2010/main" val="170944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283655"/>
                                        </p:tgtEl>
                                        <p:attrNameLst>
                                          <p:attrName>style.visibility</p:attrName>
                                        </p:attrNameLst>
                                      </p:cBhvr>
                                      <p:to>
                                        <p:strVal val="visible"/>
                                      </p:to>
                                    </p:set>
                                    <p:anim calcmode="lin" valueType="num">
                                      <p:cBhvr>
                                        <p:cTn id="7" dur="3000" fill="hold"/>
                                        <p:tgtEl>
                                          <p:spTgt spid="283655"/>
                                        </p:tgtEl>
                                        <p:attrNameLst>
                                          <p:attrName>ppt_w</p:attrName>
                                        </p:attrNameLst>
                                      </p:cBhvr>
                                      <p:tavLst>
                                        <p:tav tm="0">
                                          <p:val>
                                            <p:fltVal val="0"/>
                                          </p:val>
                                        </p:tav>
                                        <p:tav tm="100000">
                                          <p:val>
                                            <p:strVal val="#ppt_w"/>
                                          </p:val>
                                        </p:tav>
                                      </p:tavLst>
                                    </p:anim>
                                    <p:anim calcmode="lin" valueType="num">
                                      <p:cBhvr>
                                        <p:cTn id="8" dur="3000" fill="hold"/>
                                        <p:tgtEl>
                                          <p:spTgt spid="283655"/>
                                        </p:tgtEl>
                                        <p:attrNameLst>
                                          <p:attrName>ppt_h</p:attrName>
                                        </p:attrNameLst>
                                      </p:cBhvr>
                                      <p:tavLst>
                                        <p:tav tm="0">
                                          <p:val>
                                            <p:fltVal val="0"/>
                                          </p:val>
                                        </p:tav>
                                        <p:tav tm="100000">
                                          <p:val>
                                            <p:strVal val="#ppt_h"/>
                                          </p:val>
                                        </p:tav>
                                      </p:tavLst>
                                    </p:anim>
                                    <p:animEffect transition="in" filter="fade">
                                      <p:cBhvr>
                                        <p:cTn id="9" dur="3000"/>
                                        <p:tgtEl>
                                          <p:spTgt spid="28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0"/>
            <a:ext cx="8229600" cy="1143000"/>
          </a:xfrm>
        </p:spPr>
        <p:txBody>
          <a:bodyPr/>
          <a:lstStyle/>
          <a:p>
            <a:r>
              <a:rPr lang="en-US" dirty="0">
                <a:solidFill>
                  <a:srgbClr val="2C7C9F"/>
                </a:solidFill>
                <a:ea typeface="ＭＳ Ｐゴシック" pitchFamily="29" charset="-128"/>
                <a:cs typeface="ＭＳ Ｐゴシック" pitchFamily="29" charset="-128"/>
              </a:rPr>
              <a:t>FFT families often have…</a:t>
            </a:r>
          </a:p>
        </p:txBody>
      </p:sp>
      <p:sp>
        <p:nvSpPr>
          <p:cNvPr id="43011" name="Rectangle 3"/>
          <p:cNvSpPr>
            <a:spLocks noGrp="1"/>
          </p:cNvSpPr>
          <p:nvPr>
            <p:ph type="body" idx="1"/>
          </p:nvPr>
        </p:nvSpPr>
        <p:spPr>
          <a:xfrm>
            <a:off x="457200" y="1066800"/>
            <a:ext cx="8458200" cy="4962692"/>
          </a:xfrm>
        </p:spPr>
        <p:txBody>
          <a:bodyPr>
            <a:normAutofit fontScale="92500" lnSpcReduction="20000"/>
          </a:bodyPr>
          <a:lstStyle/>
          <a:p>
            <a:pPr>
              <a:lnSpc>
                <a:spcPct val="90000"/>
              </a:lnSpc>
            </a:pPr>
            <a:r>
              <a:rPr lang="en-US" sz="2400" dirty="0">
                <a:latin typeface="Calibri"/>
                <a:ea typeface="ＭＳ Ｐゴシック" pitchFamily="29" charset="-128"/>
                <a:cs typeface="Calibri"/>
              </a:rPr>
              <a:t>A long history of multi system involvement</a:t>
            </a:r>
          </a:p>
          <a:p>
            <a:pPr>
              <a:lnSpc>
                <a:spcPct val="90000"/>
              </a:lnSpc>
            </a:pPr>
            <a:r>
              <a:rPr lang="en-US" sz="2400" dirty="0">
                <a:solidFill>
                  <a:schemeClr val="tx1"/>
                </a:solidFill>
                <a:latin typeface="Calibri"/>
                <a:ea typeface="ＭＳ Ｐゴシック" pitchFamily="29" charset="-128"/>
                <a:cs typeface="Calibri"/>
              </a:rPr>
              <a:t>A history of many change attempts, and often a history of failure at those attempts</a:t>
            </a:r>
          </a:p>
          <a:p>
            <a:pPr>
              <a:lnSpc>
                <a:spcPct val="90000"/>
              </a:lnSpc>
            </a:pPr>
            <a:r>
              <a:rPr lang="en-US" sz="2400" dirty="0">
                <a:latin typeface="Calibri"/>
                <a:ea typeface="ＭＳ Ｐゴシック" pitchFamily="29" charset="-128"/>
                <a:cs typeface="Calibri"/>
              </a:rPr>
              <a:t>With multiple ‘issues’ and often at elevated risk</a:t>
            </a:r>
          </a:p>
          <a:p>
            <a:pPr>
              <a:lnSpc>
                <a:spcPct val="90000"/>
              </a:lnSpc>
            </a:pPr>
            <a:r>
              <a:rPr lang="en-US" sz="2400" dirty="0">
                <a:solidFill>
                  <a:srgbClr val="2C7C9F"/>
                </a:solidFill>
                <a:latin typeface="Calibri"/>
                <a:ea typeface="ＭＳ Ｐゴシック" pitchFamily="29" charset="-128"/>
                <a:cs typeface="Calibri"/>
              </a:rPr>
              <a:t>Who drop out quickly from interventions</a:t>
            </a:r>
          </a:p>
          <a:p>
            <a:pPr>
              <a:lnSpc>
                <a:spcPct val="90000"/>
              </a:lnSpc>
            </a:pPr>
            <a:r>
              <a:rPr lang="en-US" sz="2400" dirty="0">
                <a:latin typeface="Calibri"/>
                <a:ea typeface="ＭＳ Ｐゴシック" pitchFamily="29" charset="-128"/>
                <a:cs typeface="Calibri"/>
              </a:rPr>
              <a:t>Are lacking in resources; often from communities lacking economic resources, maybe disproportionately from communities of color, recent immigrants</a:t>
            </a:r>
          </a:p>
          <a:p>
            <a:pPr>
              <a:lnSpc>
                <a:spcPct val="90000"/>
              </a:lnSpc>
            </a:pPr>
            <a:r>
              <a:rPr lang="en-US" sz="2400" dirty="0">
                <a:solidFill>
                  <a:srgbClr val="002060"/>
                </a:solidFill>
                <a:latin typeface="Calibri"/>
                <a:ea typeface="ＭＳ Ｐゴシック" pitchFamily="29" charset="-128"/>
                <a:cs typeface="Calibri"/>
              </a:rPr>
              <a:t>Often with other family members who have significant needs and risks of their own</a:t>
            </a:r>
          </a:p>
          <a:p>
            <a:pPr>
              <a:lnSpc>
                <a:spcPct val="90000"/>
              </a:lnSpc>
            </a:pPr>
            <a:r>
              <a:rPr lang="en-US" sz="2400" dirty="0">
                <a:latin typeface="Calibri"/>
                <a:ea typeface="ＭＳ Ｐゴシック" pitchFamily="29" charset="-128"/>
                <a:cs typeface="Calibri"/>
              </a:rPr>
              <a:t>Who at the end of the day will likely still be a family</a:t>
            </a:r>
            <a:endParaRPr lang="en-US" sz="2800" dirty="0">
              <a:latin typeface="Calibri"/>
              <a:ea typeface="ＭＳ Ｐゴシック" pitchFamily="29" charset="-128"/>
              <a:cs typeface="Calibri"/>
            </a:endParaRPr>
          </a:p>
          <a:p>
            <a:pPr>
              <a:lnSpc>
                <a:spcPct val="90000"/>
              </a:lnSpc>
            </a:pPr>
            <a:r>
              <a:rPr lang="en-US" sz="2400" dirty="0">
                <a:solidFill>
                  <a:srgbClr val="002060"/>
                </a:solidFill>
                <a:latin typeface="Calibri"/>
                <a:ea typeface="ＭＳ Ｐゴシック" pitchFamily="29" charset="-128"/>
                <a:cs typeface="Calibri"/>
              </a:rPr>
              <a:t>Yet are often seen as not able to be engaged or motivated, but rather as needing to be managed</a:t>
            </a:r>
          </a:p>
          <a:p>
            <a:pPr>
              <a:lnSpc>
                <a:spcPct val="90000"/>
              </a:lnSpc>
            </a:pPr>
            <a:r>
              <a:rPr lang="en-US" sz="2400" dirty="0">
                <a:latin typeface="Calibri"/>
                <a:ea typeface="ＭＳ Ｐゴシック" pitchFamily="29" charset="-128"/>
                <a:cs typeface="Calibri"/>
              </a:rPr>
              <a:t>With parents who seem to have given up and who sometimes want someone else to parent their youth</a:t>
            </a:r>
          </a:p>
        </p:txBody>
      </p:sp>
    </p:spTree>
    <p:extLst>
      <p:ext uri="{BB962C8B-B14F-4D97-AF65-F5344CB8AC3E}">
        <p14:creationId xmlns:p14="http://schemas.microsoft.com/office/powerpoint/2010/main" val="4615464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normAutofit fontScale="90000"/>
          </a:bodyPr>
          <a:lstStyle/>
          <a:p>
            <a:pPr algn="ctr">
              <a:defRPr/>
            </a:pPr>
            <a:r>
              <a:rPr lang="en-US" sz="4000" dirty="0" smtClean="0">
                <a:solidFill>
                  <a:schemeClr val="tx1"/>
                </a:solidFill>
              </a:rPr>
              <a:t>Frequently Addressed Risk Factors w/Parents</a:t>
            </a:r>
          </a:p>
        </p:txBody>
      </p:sp>
      <p:sp>
        <p:nvSpPr>
          <p:cNvPr id="3" name="Content Placeholder 2"/>
          <p:cNvSpPr>
            <a:spLocks noGrp="1"/>
          </p:cNvSpPr>
          <p:nvPr>
            <p:ph idx="1"/>
          </p:nvPr>
        </p:nvSpPr>
        <p:spPr>
          <a:xfrm>
            <a:off x="152400" y="1600200"/>
            <a:ext cx="8839200" cy="5638800"/>
          </a:xfrm>
        </p:spPr>
        <p:txBody>
          <a:bodyPr>
            <a:normAutofit lnSpcReduction="10000"/>
          </a:bodyPr>
          <a:lstStyle/>
          <a:p>
            <a:pPr>
              <a:defRPr/>
            </a:pPr>
            <a:r>
              <a:rPr lang="en-US" sz="2800" dirty="0" smtClean="0">
                <a:latin typeface="Arial" pitchFamily="34" charset="0"/>
                <a:cs typeface="Arial" pitchFamily="34" charset="0"/>
              </a:rPr>
              <a:t>Inconsistent parenting (not matched to what the youth needs) and even care-giver source</a:t>
            </a:r>
          </a:p>
          <a:p>
            <a:pPr>
              <a:defRPr/>
            </a:pPr>
            <a:r>
              <a:rPr lang="en-US" sz="2800" dirty="0" smtClean="0">
                <a:latin typeface="Arial" pitchFamily="34" charset="0"/>
                <a:cs typeface="Arial" pitchFamily="34" charset="0"/>
              </a:rPr>
              <a:t>Violence/abuse (as a reaction and/or coercive?)</a:t>
            </a:r>
          </a:p>
          <a:p>
            <a:pPr>
              <a:defRPr/>
            </a:pPr>
            <a:r>
              <a:rPr lang="en-US" sz="2800" dirty="0" smtClean="0">
                <a:latin typeface="Arial" pitchFamily="34" charset="0"/>
                <a:cs typeface="Arial" pitchFamily="34" charset="0"/>
              </a:rPr>
              <a:t>Parental mood / anxiety disorders</a:t>
            </a:r>
          </a:p>
          <a:p>
            <a:pPr>
              <a:defRPr/>
            </a:pPr>
            <a:r>
              <a:rPr lang="en-US" sz="2800" dirty="0" smtClean="0">
                <a:latin typeface="Arial" pitchFamily="34" charset="0"/>
                <a:cs typeface="Arial" pitchFamily="34" charset="0"/>
              </a:rPr>
              <a:t>Parental substance abuse</a:t>
            </a:r>
          </a:p>
          <a:p>
            <a:pPr>
              <a:defRPr/>
            </a:pPr>
            <a:r>
              <a:rPr lang="en-US" sz="2800" dirty="0" smtClean="0">
                <a:latin typeface="Arial" pitchFamily="34" charset="0"/>
                <a:cs typeface="Arial" pitchFamily="34" charset="0"/>
              </a:rPr>
              <a:t>“Parental” high conflict low resolution</a:t>
            </a:r>
          </a:p>
          <a:p>
            <a:pPr>
              <a:defRPr/>
            </a:pPr>
            <a:r>
              <a:rPr lang="en-US" sz="2800" dirty="0" smtClean="0">
                <a:latin typeface="Arial" pitchFamily="34" charset="0"/>
                <a:cs typeface="Arial" pitchFamily="34" charset="0"/>
              </a:rPr>
              <a:t>Inflexibility in parent match w/developmental stage of changes </a:t>
            </a:r>
          </a:p>
          <a:p>
            <a:pPr>
              <a:defRPr/>
            </a:pPr>
            <a:r>
              <a:rPr lang="en-US" sz="2800" dirty="0" smtClean="0">
                <a:latin typeface="Arial" pitchFamily="34" charset="0"/>
                <a:cs typeface="Arial" pitchFamily="34" charset="0"/>
              </a:rPr>
              <a:t>External system pressure on parents; economic, </a:t>
            </a:r>
            <a:r>
              <a:rPr lang="en-US" sz="2800" dirty="0" err="1" smtClean="0">
                <a:latin typeface="Arial" pitchFamily="34" charset="0"/>
                <a:cs typeface="Arial" pitchFamily="34" charset="0"/>
              </a:rPr>
              <a:t>etc</a:t>
            </a:r>
            <a:endParaRPr lang="en-US" sz="2800" dirty="0" smtClean="0">
              <a:latin typeface="Arial" pitchFamily="34" charset="0"/>
              <a:cs typeface="Arial" pitchFamily="34" charset="0"/>
            </a:endParaRPr>
          </a:p>
          <a:p>
            <a:pPr>
              <a:defRPr/>
            </a:pPr>
            <a:endParaRPr lang="en-US" sz="2800" dirty="0" smtClean="0">
              <a:latin typeface="Arial" pitchFamily="34" charset="0"/>
              <a:cs typeface="Arial" pitchFamily="34" charset="0"/>
            </a:endParaRPr>
          </a:p>
          <a:p>
            <a:pPr>
              <a:buFont typeface="Wingdings" pitchFamily="-106" charset="2"/>
              <a:buNone/>
              <a:defRPr/>
            </a:pPr>
            <a:r>
              <a:rPr lang="en-US" dirty="0" smtClean="0">
                <a:latin typeface="Arial" pitchFamily="34" charset="0"/>
                <a:cs typeface="Arial" pitchFamily="34" charset="0"/>
              </a:rPr>
              <a:t> </a:t>
            </a:r>
          </a:p>
        </p:txBody>
      </p:sp>
    </p:spTree>
    <p:extLst>
      <p:ext uri="{BB962C8B-B14F-4D97-AF65-F5344CB8AC3E}">
        <p14:creationId xmlns:p14="http://schemas.microsoft.com/office/powerpoint/2010/main" val="253537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defRPr/>
            </a:pPr>
            <a:r>
              <a:rPr lang="en-US" sz="3600" dirty="0" smtClean="0">
                <a:solidFill>
                  <a:schemeClr val="tx1"/>
                </a:solidFill>
              </a:rPr>
              <a:t>Frequently Addressed Risk Factors with  Adolescents</a:t>
            </a:r>
          </a:p>
        </p:txBody>
      </p:sp>
      <p:sp>
        <p:nvSpPr>
          <p:cNvPr id="3" name="Content Placeholder 2"/>
          <p:cNvSpPr>
            <a:spLocks noGrp="1"/>
          </p:cNvSpPr>
          <p:nvPr>
            <p:ph idx="1"/>
          </p:nvPr>
        </p:nvSpPr>
        <p:spPr>
          <a:xfrm>
            <a:off x="304800" y="1676400"/>
            <a:ext cx="8610600" cy="4525963"/>
          </a:xfrm>
        </p:spPr>
        <p:txBody>
          <a:bodyPr>
            <a:normAutofit lnSpcReduction="10000"/>
          </a:bodyPr>
          <a:lstStyle/>
          <a:p>
            <a:pPr>
              <a:buFont typeface="Wingdings" pitchFamily="2" charset="2"/>
              <a:buChar char="n"/>
              <a:defRPr/>
            </a:pPr>
            <a:r>
              <a:rPr lang="en-US" sz="2800" dirty="0" smtClean="0">
                <a:latin typeface="Arial" pitchFamily="34" charset="0"/>
                <a:cs typeface="Arial" pitchFamily="34" charset="0"/>
              </a:rPr>
              <a:t>Mood Disorders (Depression, Anxiety)</a:t>
            </a:r>
          </a:p>
          <a:p>
            <a:pPr lvl="1">
              <a:buFont typeface="Wingdings" pitchFamily="2" charset="2"/>
              <a:buChar char="n"/>
              <a:defRPr/>
            </a:pPr>
            <a:r>
              <a:rPr lang="en-US" sz="2400" dirty="0" smtClean="0">
                <a:latin typeface="Arial" pitchFamily="34" charset="0"/>
                <a:cs typeface="Arial" pitchFamily="34" charset="0"/>
              </a:rPr>
              <a:t>Suicidal ideation or history</a:t>
            </a:r>
          </a:p>
          <a:p>
            <a:pPr lvl="1">
              <a:buFont typeface="Wingdings" pitchFamily="2" charset="2"/>
              <a:buChar char="n"/>
              <a:defRPr/>
            </a:pPr>
            <a:r>
              <a:rPr lang="en-US" sz="2400" dirty="0" smtClean="0">
                <a:latin typeface="Arial" pitchFamily="34" charset="0"/>
                <a:cs typeface="Arial" pitchFamily="34" charset="0"/>
              </a:rPr>
              <a:t>Pattern of self harm (cutting)</a:t>
            </a:r>
            <a:endParaRPr lang="en-US" dirty="0" smtClean="0">
              <a:latin typeface="Arial" pitchFamily="34" charset="0"/>
              <a:cs typeface="Arial" pitchFamily="34" charset="0"/>
            </a:endParaRPr>
          </a:p>
          <a:p>
            <a:pPr>
              <a:buFont typeface="Wingdings" pitchFamily="2" charset="2"/>
              <a:buChar char="n"/>
              <a:defRPr/>
            </a:pPr>
            <a:r>
              <a:rPr lang="en-US" sz="2800" dirty="0" smtClean="0">
                <a:latin typeface="Arial" pitchFamily="34" charset="0"/>
                <a:cs typeface="Arial" pitchFamily="34" charset="0"/>
              </a:rPr>
              <a:t>Substance Use</a:t>
            </a:r>
          </a:p>
          <a:p>
            <a:pPr>
              <a:buFont typeface="Wingdings" pitchFamily="2" charset="2"/>
              <a:buChar char="n"/>
              <a:defRPr/>
            </a:pPr>
            <a:r>
              <a:rPr lang="en-US" sz="2800" dirty="0" smtClean="0">
                <a:latin typeface="Arial" pitchFamily="34" charset="0"/>
                <a:cs typeface="Arial" pitchFamily="34" charset="0"/>
              </a:rPr>
              <a:t>Involvement in Juvenile Justice System</a:t>
            </a:r>
          </a:p>
          <a:p>
            <a:pPr>
              <a:buFont typeface="Wingdings" pitchFamily="2" charset="2"/>
              <a:buChar char="n"/>
              <a:defRPr/>
            </a:pPr>
            <a:r>
              <a:rPr lang="en-US" sz="2800" dirty="0" smtClean="0">
                <a:latin typeface="Arial" pitchFamily="34" charset="0"/>
                <a:cs typeface="Arial" pitchFamily="34" charset="0"/>
              </a:rPr>
              <a:t>Out-of-home placement history (mental health, juvenile justice)</a:t>
            </a:r>
          </a:p>
          <a:p>
            <a:pPr>
              <a:buFont typeface="Wingdings" pitchFamily="2" charset="2"/>
              <a:buChar char="n"/>
              <a:defRPr/>
            </a:pPr>
            <a:r>
              <a:rPr lang="en-US" sz="2800" dirty="0" smtClean="0">
                <a:latin typeface="Arial" pitchFamily="34" charset="0"/>
                <a:cs typeface="Arial" pitchFamily="34" charset="0"/>
              </a:rPr>
              <a:t>Truancy and Running Away behavior</a:t>
            </a:r>
          </a:p>
          <a:p>
            <a:pPr>
              <a:buFont typeface="Wingdings" pitchFamily="2" charset="2"/>
              <a:buChar char="n"/>
              <a:defRPr/>
            </a:pPr>
            <a:r>
              <a:rPr lang="en-US" sz="2800" dirty="0" smtClean="0">
                <a:latin typeface="Arial" pitchFamily="34" charset="0"/>
                <a:cs typeface="Arial" pitchFamily="34" charset="0"/>
              </a:rPr>
              <a:t>Parenting and/or pregnant teens</a:t>
            </a:r>
          </a:p>
          <a:p>
            <a:pPr>
              <a:buFont typeface="Wingdings" pitchFamily="2" charset="2"/>
              <a:buChar char="n"/>
              <a:defRPr/>
            </a:pPr>
            <a:endParaRPr lang="en-US" sz="2800" b="1" dirty="0" smtClean="0"/>
          </a:p>
          <a:p>
            <a:pPr>
              <a:buFont typeface="Wingdings" pitchFamily="2" charset="2"/>
              <a:buChar char="n"/>
              <a:defRPr/>
            </a:pPr>
            <a:endParaRPr lang="en-US" dirty="0" smtClean="0"/>
          </a:p>
          <a:p>
            <a:pPr>
              <a:buFont typeface="Wingdings" pitchFamily="2" charset="2"/>
              <a:buChar char="n"/>
              <a:defRPr/>
            </a:pPr>
            <a:endParaRPr lang="en-US" dirty="0" smtClean="0"/>
          </a:p>
        </p:txBody>
      </p:sp>
    </p:spTree>
    <p:extLst>
      <p:ext uri="{BB962C8B-B14F-4D97-AF65-F5344CB8AC3E}">
        <p14:creationId xmlns:p14="http://schemas.microsoft.com/office/powerpoint/2010/main" val="154491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7C0819D-AA66-B943-8A7E-C3D4C31E0DE4}"/>
              </a:ext>
            </a:extLst>
          </p:cNvPr>
          <p:cNvSpPr>
            <a:spLocks noGrp="1"/>
          </p:cNvSpPr>
          <p:nvPr>
            <p:ph idx="1"/>
          </p:nvPr>
        </p:nvSpPr>
        <p:spPr>
          <a:xfrm>
            <a:off x="457200" y="1481328"/>
            <a:ext cx="8229600" cy="5102034"/>
          </a:xfrm>
        </p:spPr>
        <p:txBody>
          <a:bodyPr>
            <a:normAutofit fontScale="85000" lnSpcReduction="20000"/>
          </a:bodyPr>
          <a:lstStyle/>
          <a:p>
            <a:r>
              <a:rPr lang="en-US" sz="2800" dirty="0"/>
              <a:t>FFT draws from family systems theory and behavioral approaches. </a:t>
            </a:r>
          </a:p>
          <a:p>
            <a:endParaRPr lang="en-US" sz="2800" dirty="0"/>
          </a:p>
          <a:p>
            <a:r>
              <a:rPr lang="en-US" sz="2800" dirty="0"/>
              <a:t>It</a:t>
            </a:r>
            <a:r>
              <a:rPr lang="en-US" sz="2800" b="1" dirty="0"/>
              <a:t> </a:t>
            </a:r>
            <a:r>
              <a:rPr lang="en-US" sz="2800" dirty="0"/>
              <a:t>is based on the theory that problem behaviors serve a function within the family. Family members develop ways of interacting that help them to get their relational needs for closeness or distance met, but these patterns of interacting may also create or maintain behavior problems. </a:t>
            </a:r>
          </a:p>
          <a:p>
            <a:endParaRPr lang="en-US" sz="2800" dirty="0"/>
          </a:p>
          <a:p>
            <a:r>
              <a:rPr lang="en-US" sz="2800" dirty="0"/>
              <a:t>FFT achieves changes by improving family interactions and developing family member skills that are directly linked to risk factors and issues leading to the need for formal therapeutic intervention.</a:t>
            </a:r>
            <a:br>
              <a:rPr lang="en-US" sz="2800" dirty="0"/>
            </a:br>
            <a:endParaRPr lang="en-US" dirty="0"/>
          </a:p>
        </p:txBody>
      </p:sp>
      <p:sp>
        <p:nvSpPr>
          <p:cNvPr id="3" name="Title 2">
            <a:extLst>
              <a:ext uri="{FF2B5EF4-FFF2-40B4-BE49-F238E27FC236}">
                <a16:creationId xmlns:a16="http://schemas.microsoft.com/office/drawing/2014/main" xmlns="" id="{B13FB5CA-6C3D-6C40-B1FD-7E894A568A29}"/>
              </a:ext>
            </a:extLst>
          </p:cNvPr>
          <p:cNvSpPr>
            <a:spLocks noGrp="1"/>
          </p:cNvSpPr>
          <p:nvPr>
            <p:ph type="title"/>
          </p:nvPr>
        </p:nvSpPr>
        <p:spPr/>
        <p:txBody>
          <a:bodyPr>
            <a:normAutofit fontScale="90000"/>
          </a:bodyPr>
          <a:lstStyle/>
          <a:p>
            <a:r>
              <a:rPr lang="en-US" dirty="0"/>
              <a:t>FFT’s U</a:t>
            </a:r>
            <a:r>
              <a:rPr lang="en-US" sz="4400" dirty="0"/>
              <a:t>nderlying philosophy</a:t>
            </a:r>
            <a:endParaRPr lang="en-US" dirty="0"/>
          </a:p>
        </p:txBody>
      </p:sp>
    </p:spTree>
    <p:extLst>
      <p:ext uri="{BB962C8B-B14F-4D97-AF65-F5344CB8AC3E}">
        <p14:creationId xmlns:p14="http://schemas.microsoft.com/office/powerpoint/2010/main" val="354260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45143" y="290286"/>
            <a:ext cx="7855857" cy="1652814"/>
          </a:xfrm>
        </p:spPr>
        <p:txBody>
          <a:bodyPr anchor="ctr">
            <a:noAutofit/>
          </a:bodyPr>
          <a:lstStyle/>
          <a:p>
            <a:pPr eaLnBrk="1" hangingPunct="1">
              <a:defRPr/>
            </a:pPr>
            <a:r>
              <a:rPr lang="en-US" sz="2800" dirty="0">
                <a:latin typeface="Garamond" pitchFamily="18" charset="0"/>
              </a:rPr>
              <a:t>Given The Ecosystemic and Multiphasic Complexity, Why Start With </a:t>
            </a:r>
            <a:r>
              <a:rPr lang="en-US" sz="2800" u="sng" dirty="0">
                <a:solidFill>
                  <a:schemeClr val="accent1">
                    <a:lumMod val="50000"/>
                  </a:schemeClr>
                </a:solidFill>
                <a:latin typeface="Garamond" pitchFamily="18" charset="0"/>
              </a:rPr>
              <a:t>FAMILY FIRST</a:t>
            </a:r>
            <a:r>
              <a:rPr lang="en-US" sz="2800" dirty="0">
                <a:solidFill>
                  <a:schemeClr val="accent1">
                    <a:lumMod val="50000"/>
                  </a:schemeClr>
                </a:solidFill>
                <a:latin typeface="Garamond" pitchFamily="18" charset="0"/>
              </a:rPr>
              <a:t>?</a:t>
            </a:r>
            <a:r>
              <a:rPr lang="en-US" sz="2800" dirty="0">
                <a:solidFill>
                  <a:schemeClr val="accent1">
                    <a:lumMod val="50000"/>
                  </a:schemeClr>
                </a:solidFill>
                <a:effectLst>
                  <a:outerShdw blurRad="38100" dist="38100" dir="2700000" algn="tl">
                    <a:srgbClr val="FFFFFF"/>
                  </a:outerShdw>
                </a:effectLst>
                <a:latin typeface="Garamond" pitchFamily="18" charset="0"/>
              </a:rPr>
              <a:t> </a:t>
            </a:r>
            <a:r>
              <a:rPr lang="en-US" sz="2800" dirty="0">
                <a:solidFill>
                  <a:schemeClr val="tx1"/>
                </a:solidFill>
                <a:effectLst>
                  <a:outerShdw blurRad="38100" dist="38100" dir="2700000" algn="tl">
                    <a:srgbClr val="FFFFFF"/>
                  </a:outerShdw>
                </a:effectLst>
              </a:rPr>
              <a:t/>
            </a:r>
            <a:br>
              <a:rPr lang="en-US" sz="2800" dirty="0">
                <a:solidFill>
                  <a:schemeClr val="tx1"/>
                </a:solidFill>
                <a:effectLst>
                  <a:outerShdw blurRad="38100" dist="38100" dir="2700000" algn="tl">
                    <a:srgbClr val="FFFFFF"/>
                  </a:outerShdw>
                </a:effectLst>
              </a:rPr>
            </a:br>
            <a:endParaRPr lang="en-US" sz="2800" dirty="0">
              <a:solidFill>
                <a:schemeClr val="tx1"/>
              </a:solidFill>
              <a:effectLst>
                <a:outerShdw blurRad="38100" dist="38100" dir="2700000" algn="tl">
                  <a:srgbClr val="FFFFFF"/>
                </a:outerShdw>
              </a:effectLst>
            </a:endParaRPr>
          </a:p>
        </p:txBody>
      </p:sp>
      <p:sp>
        <p:nvSpPr>
          <p:cNvPr id="27651" name="Text Box 3"/>
          <p:cNvSpPr txBox="1">
            <a:spLocks noChangeArrowheads="1"/>
          </p:cNvSpPr>
          <p:nvPr/>
        </p:nvSpPr>
        <p:spPr bwMode="auto">
          <a:xfrm>
            <a:off x="5772150" y="4572001"/>
            <a:ext cx="1255184" cy="1131079"/>
          </a:xfrm>
          <a:prstGeom prst="rect">
            <a:avLst/>
          </a:prstGeom>
          <a:noFill/>
          <a:ln w="9525">
            <a:solidFill>
              <a:schemeClr val="tx1"/>
            </a:solidFill>
            <a:miter lim="800000"/>
            <a:headEnd/>
            <a:tailEnd/>
          </a:ln>
          <a:effectLst/>
        </p:spPr>
        <p:txBody>
          <a:bodyPr>
            <a:spAutoFit/>
          </a:bodyPr>
          <a:lstStyle/>
          <a:p>
            <a:pPr algn="ctr">
              <a:defRPr/>
            </a:pPr>
            <a:r>
              <a:rPr lang="en-US" sz="1350" dirty="0">
                <a:solidFill>
                  <a:schemeClr val="accent4">
                    <a:lumMod val="50000"/>
                  </a:schemeClr>
                </a:solidFill>
                <a:effectLst>
                  <a:outerShdw blurRad="38100" dist="38100" dir="2700000" algn="tl">
                    <a:srgbClr val="000000"/>
                  </a:outerShdw>
                </a:effectLst>
                <a:latin typeface="Garamond" pitchFamily="18" charset="0"/>
                <a:cs typeface="Arial" charset="0"/>
              </a:rPr>
              <a:t>(N=8,576)</a:t>
            </a:r>
          </a:p>
          <a:p>
            <a:pPr algn="ctr">
              <a:defRPr/>
            </a:pPr>
            <a:r>
              <a:rPr lang="en-US" sz="1350" b="1" dirty="0">
                <a:solidFill>
                  <a:schemeClr val="accent4">
                    <a:lumMod val="50000"/>
                  </a:schemeClr>
                </a:solidFill>
                <a:effectLst>
                  <a:outerShdw blurRad="38100" dist="38100" dir="2700000" algn="tl">
                    <a:srgbClr val="000000"/>
                  </a:outerShdw>
                </a:effectLst>
                <a:latin typeface="Garamond" pitchFamily="18" charset="0"/>
                <a:cs typeface="Arial" charset="0"/>
              </a:rPr>
              <a:t>(Center for Substance Abuse Prevention</a:t>
            </a:r>
            <a:r>
              <a:rPr lang="en-US" sz="1350" b="1" dirty="0">
                <a:solidFill>
                  <a:schemeClr val="bg1">
                    <a:lumMod val="95000"/>
                  </a:schemeClr>
                </a:solidFill>
                <a:effectLst>
                  <a:outerShdw blurRad="38100" dist="38100" dir="2700000" algn="tl">
                    <a:srgbClr val="000000"/>
                  </a:outerShdw>
                </a:effectLst>
                <a:latin typeface="Garamond" pitchFamily="18" charset="0"/>
                <a:cs typeface="Arial" charset="0"/>
              </a:rPr>
              <a:t>)</a:t>
            </a:r>
          </a:p>
        </p:txBody>
      </p:sp>
      <p:sp>
        <p:nvSpPr>
          <p:cNvPr id="143364" name="Oval 4"/>
          <p:cNvSpPr>
            <a:spLocks noChangeArrowheads="1"/>
          </p:cNvSpPr>
          <p:nvPr/>
        </p:nvSpPr>
        <p:spPr bwMode="auto">
          <a:xfrm>
            <a:off x="3251200" y="2057400"/>
            <a:ext cx="1143000" cy="1085850"/>
          </a:xfrm>
          <a:prstGeom prst="ellipse">
            <a:avLst/>
          </a:prstGeom>
          <a:solidFill>
            <a:srgbClr val="99CCFF"/>
          </a:solidFill>
          <a:ln w="9525">
            <a:solidFill>
              <a:srgbClr val="000000"/>
            </a:solidFill>
            <a:round/>
            <a:headEnd/>
            <a:tailEnd/>
          </a:ln>
        </p:spPr>
        <p:txBody>
          <a:bodyPr wrap="none" anchor="ctr"/>
          <a:lstStyle/>
          <a:p>
            <a:pPr algn="ctr"/>
            <a:r>
              <a:rPr lang="en-US" sz="1350" b="1" dirty="0">
                <a:solidFill>
                  <a:srgbClr val="000000"/>
                </a:solidFill>
                <a:latin typeface="Garamond" pitchFamily="18" charset="0"/>
                <a:cs typeface="Arial" pitchFamily="34" charset="0"/>
              </a:rPr>
              <a:t>Academic </a:t>
            </a:r>
          </a:p>
          <a:p>
            <a:pPr algn="ctr"/>
            <a:r>
              <a:rPr lang="en-US" sz="1350" b="1" dirty="0">
                <a:solidFill>
                  <a:srgbClr val="000000"/>
                </a:solidFill>
                <a:latin typeface="Garamond" pitchFamily="18" charset="0"/>
                <a:cs typeface="Arial" pitchFamily="34" charset="0"/>
              </a:rPr>
              <a:t>Self-Efficacy</a:t>
            </a:r>
          </a:p>
        </p:txBody>
      </p:sp>
      <p:grpSp>
        <p:nvGrpSpPr>
          <p:cNvPr id="2" name="Group 5"/>
          <p:cNvGrpSpPr>
            <a:grpSpLocks/>
          </p:cNvGrpSpPr>
          <p:nvPr/>
        </p:nvGrpSpPr>
        <p:grpSpPr bwMode="auto">
          <a:xfrm>
            <a:off x="2743200" y="2139553"/>
            <a:ext cx="514350" cy="375047"/>
            <a:chOff x="1344" y="1077"/>
            <a:chExt cx="432" cy="315"/>
          </a:xfrm>
        </p:grpSpPr>
        <p:sp>
          <p:nvSpPr>
            <p:cNvPr id="27654" name="Line 6"/>
            <p:cNvSpPr>
              <a:spLocks noChangeShapeType="1"/>
            </p:cNvSpPr>
            <p:nvPr/>
          </p:nvSpPr>
          <p:spPr bwMode="auto">
            <a:xfrm>
              <a:off x="1344" y="1392"/>
              <a:ext cx="432" cy="0"/>
            </a:xfrm>
            <a:prstGeom prst="line">
              <a:avLst/>
            </a:prstGeom>
            <a:noFill/>
            <a:ln w="25400">
              <a:solidFill>
                <a:schemeClr val="tx1"/>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77857" name="Text Box 7"/>
            <p:cNvSpPr txBox="1">
              <a:spLocks noChangeArrowheads="1"/>
            </p:cNvSpPr>
            <p:nvPr/>
          </p:nvSpPr>
          <p:spPr bwMode="auto">
            <a:xfrm>
              <a:off x="1382" y="1077"/>
              <a:ext cx="330" cy="252"/>
            </a:xfrm>
            <a:prstGeom prst="rect">
              <a:avLst/>
            </a:prstGeom>
            <a:noFill/>
            <a:ln w="9525">
              <a:noFill/>
              <a:miter lim="800000"/>
              <a:headEnd/>
              <a:tailEnd/>
            </a:ln>
          </p:spPr>
          <p:txBody>
            <a:bodyPr wrap="none">
              <a:spAutoFit/>
            </a:bodyPr>
            <a:lstStyle/>
            <a:p>
              <a:r>
                <a:rPr lang="en-US" sz="1350" b="1" dirty="0">
                  <a:solidFill>
                    <a:schemeClr val="accent4">
                      <a:lumMod val="50000"/>
                    </a:schemeClr>
                  </a:solidFill>
                  <a:latin typeface="Garamond" pitchFamily="18" charset="0"/>
                  <a:cs typeface="Arial" pitchFamily="34" charset="0"/>
                </a:rPr>
                <a:t>.24</a:t>
              </a:r>
            </a:p>
          </p:txBody>
        </p:sp>
      </p:grpSp>
      <p:grpSp>
        <p:nvGrpSpPr>
          <p:cNvPr id="3" name="Group 8"/>
          <p:cNvGrpSpPr>
            <a:grpSpLocks/>
          </p:cNvGrpSpPr>
          <p:nvPr/>
        </p:nvGrpSpPr>
        <p:grpSpPr bwMode="auto">
          <a:xfrm>
            <a:off x="2514600" y="2815828"/>
            <a:ext cx="800100" cy="556022"/>
            <a:chOff x="1152" y="1645"/>
            <a:chExt cx="672" cy="467"/>
          </a:xfrm>
        </p:grpSpPr>
        <p:sp>
          <p:nvSpPr>
            <p:cNvPr id="27657" name="Line 9"/>
            <p:cNvSpPr>
              <a:spLocks noChangeShapeType="1"/>
            </p:cNvSpPr>
            <p:nvPr/>
          </p:nvSpPr>
          <p:spPr bwMode="auto">
            <a:xfrm flipV="1">
              <a:off x="1200" y="1680"/>
              <a:ext cx="624" cy="432"/>
            </a:xfrm>
            <a:prstGeom prst="line">
              <a:avLst/>
            </a:prstGeom>
            <a:noFill/>
            <a:ln w="76200">
              <a:solidFill>
                <a:schemeClr val="tx2"/>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77855" name="Text Box 10"/>
            <p:cNvSpPr txBox="1">
              <a:spLocks noChangeArrowheads="1"/>
            </p:cNvSpPr>
            <p:nvPr/>
          </p:nvSpPr>
          <p:spPr bwMode="auto">
            <a:xfrm>
              <a:off x="1152" y="1645"/>
              <a:ext cx="406" cy="349"/>
            </a:xfrm>
            <a:prstGeom prst="rect">
              <a:avLst/>
            </a:prstGeom>
            <a:noFill/>
            <a:ln w="9525">
              <a:noFill/>
              <a:miter lim="800000"/>
              <a:headEnd/>
              <a:tailEnd/>
            </a:ln>
          </p:spPr>
          <p:txBody>
            <a:bodyPr wrap="none">
              <a:spAutoFit/>
            </a:bodyPr>
            <a:lstStyle/>
            <a:p>
              <a:r>
                <a:rPr lang="en-US" sz="1350" b="1" dirty="0">
                  <a:solidFill>
                    <a:schemeClr val="accent4">
                      <a:lumMod val="50000"/>
                    </a:schemeClr>
                  </a:solidFill>
                  <a:latin typeface="Garamond" pitchFamily="18" charset="0"/>
                  <a:cs typeface="Arial" pitchFamily="34" charset="0"/>
                </a:rPr>
                <a:t>.</a:t>
              </a:r>
              <a:r>
                <a:rPr lang="en-US" sz="2100" b="1" dirty="0">
                  <a:solidFill>
                    <a:schemeClr val="accent4">
                      <a:lumMod val="50000"/>
                    </a:schemeClr>
                  </a:solidFill>
                  <a:latin typeface="Garamond" pitchFamily="18" charset="0"/>
                  <a:cs typeface="Arial" pitchFamily="34" charset="0"/>
                </a:rPr>
                <a:t>70</a:t>
              </a:r>
            </a:p>
          </p:txBody>
        </p:sp>
      </p:grpSp>
      <p:grpSp>
        <p:nvGrpSpPr>
          <p:cNvPr id="4" name="Group 11"/>
          <p:cNvGrpSpPr>
            <a:grpSpLocks/>
          </p:cNvGrpSpPr>
          <p:nvPr/>
        </p:nvGrpSpPr>
        <p:grpSpPr bwMode="auto">
          <a:xfrm>
            <a:off x="4400550" y="2597946"/>
            <a:ext cx="742950" cy="716756"/>
            <a:chOff x="2736" y="1462"/>
            <a:chExt cx="624" cy="602"/>
          </a:xfrm>
        </p:grpSpPr>
        <p:sp>
          <p:nvSpPr>
            <p:cNvPr id="27660" name="Line 12"/>
            <p:cNvSpPr>
              <a:spLocks noChangeShapeType="1"/>
            </p:cNvSpPr>
            <p:nvPr/>
          </p:nvSpPr>
          <p:spPr bwMode="auto">
            <a:xfrm>
              <a:off x="2736" y="1584"/>
              <a:ext cx="624" cy="480"/>
            </a:xfrm>
            <a:prstGeom prst="line">
              <a:avLst/>
            </a:prstGeom>
            <a:noFill/>
            <a:ln w="19050">
              <a:solidFill>
                <a:schemeClr val="tx1"/>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77853" name="Text Box 13"/>
            <p:cNvSpPr txBox="1">
              <a:spLocks noChangeArrowheads="1"/>
            </p:cNvSpPr>
            <p:nvPr/>
          </p:nvSpPr>
          <p:spPr bwMode="auto">
            <a:xfrm>
              <a:off x="2966" y="1462"/>
              <a:ext cx="314" cy="252"/>
            </a:xfrm>
            <a:prstGeom prst="rect">
              <a:avLst/>
            </a:prstGeom>
            <a:noFill/>
            <a:ln w="9525">
              <a:noFill/>
              <a:miter lim="800000"/>
              <a:headEnd/>
              <a:tailEnd/>
            </a:ln>
          </p:spPr>
          <p:txBody>
            <a:bodyPr wrap="none">
              <a:spAutoFit/>
            </a:bodyPr>
            <a:lstStyle/>
            <a:p>
              <a:r>
                <a:rPr lang="en-US" sz="1350" dirty="0">
                  <a:solidFill>
                    <a:schemeClr val="accent4">
                      <a:lumMod val="50000"/>
                    </a:schemeClr>
                  </a:solidFill>
                  <a:latin typeface="Garamond" pitchFamily="18" charset="0"/>
                  <a:cs typeface="Arial" pitchFamily="34" charset="0"/>
                </a:rPr>
                <a:t>.</a:t>
              </a:r>
              <a:r>
                <a:rPr lang="en-US" sz="1350" b="1" dirty="0">
                  <a:solidFill>
                    <a:schemeClr val="accent4">
                      <a:lumMod val="50000"/>
                    </a:schemeClr>
                  </a:solidFill>
                  <a:latin typeface="Garamond" pitchFamily="18" charset="0"/>
                  <a:cs typeface="Arial" pitchFamily="34" charset="0"/>
                </a:rPr>
                <a:t>19</a:t>
              </a:r>
            </a:p>
          </p:txBody>
        </p:sp>
      </p:grpSp>
      <p:sp>
        <p:nvSpPr>
          <p:cNvPr id="143374" name="Oval 14"/>
          <p:cNvSpPr>
            <a:spLocks noChangeArrowheads="1"/>
          </p:cNvSpPr>
          <p:nvPr/>
        </p:nvSpPr>
        <p:spPr bwMode="auto">
          <a:xfrm>
            <a:off x="1600200" y="2000250"/>
            <a:ext cx="1143000" cy="1085850"/>
          </a:xfrm>
          <a:prstGeom prst="ellipse">
            <a:avLst/>
          </a:prstGeom>
          <a:solidFill>
            <a:srgbClr val="99CCFF"/>
          </a:solidFill>
          <a:ln w="9525">
            <a:solidFill>
              <a:srgbClr val="000000"/>
            </a:solidFill>
            <a:round/>
            <a:headEnd/>
            <a:tailEnd/>
          </a:ln>
        </p:spPr>
        <p:txBody>
          <a:bodyPr wrap="none" anchor="ctr"/>
          <a:lstStyle/>
          <a:p>
            <a:pPr algn="ctr"/>
            <a:r>
              <a:rPr lang="en-US" sz="1350" b="1" dirty="0">
                <a:solidFill>
                  <a:srgbClr val="000000"/>
                </a:solidFill>
                <a:latin typeface="Garamond" pitchFamily="18" charset="0"/>
                <a:cs typeface="Arial" pitchFamily="34" charset="0"/>
              </a:rPr>
              <a:t>Self-Control</a:t>
            </a:r>
          </a:p>
        </p:txBody>
      </p:sp>
      <p:sp>
        <p:nvSpPr>
          <p:cNvPr id="27663" name="Oval 15"/>
          <p:cNvSpPr>
            <a:spLocks noChangeArrowheads="1"/>
          </p:cNvSpPr>
          <p:nvPr/>
        </p:nvSpPr>
        <p:spPr bwMode="auto">
          <a:xfrm>
            <a:off x="3200400" y="3257550"/>
            <a:ext cx="1143000" cy="1085850"/>
          </a:xfrm>
          <a:prstGeom prst="ellipse">
            <a:avLst/>
          </a:prstGeom>
          <a:solidFill>
            <a:schemeClr val="hlink"/>
          </a:solidFill>
          <a:ln w="9525">
            <a:solidFill>
              <a:srgbClr val="000000"/>
            </a:solidFill>
            <a:round/>
            <a:headEnd/>
            <a:tailEnd/>
          </a:ln>
        </p:spPr>
        <p:txBody>
          <a:bodyPr wrap="none" anchor="ctr"/>
          <a:lstStyle/>
          <a:p>
            <a:pPr algn="ctr"/>
            <a:r>
              <a:rPr lang="en-US" sz="1350" b="1" dirty="0">
                <a:solidFill>
                  <a:schemeClr val="bg1"/>
                </a:solidFill>
                <a:latin typeface="Garamond" pitchFamily="18" charset="0"/>
                <a:cs typeface="Arial" pitchFamily="34" charset="0"/>
              </a:rPr>
              <a:t>Family </a:t>
            </a:r>
          </a:p>
          <a:p>
            <a:pPr algn="ctr"/>
            <a:r>
              <a:rPr lang="en-US" sz="1350" b="1" dirty="0">
                <a:solidFill>
                  <a:schemeClr val="bg1"/>
                </a:solidFill>
                <a:latin typeface="Garamond" pitchFamily="18" charset="0"/>
                <a:cs typeface="Arial" pitchFamily="34" charset="0"/>
              </a:rPr>
              <a:t>Super-</a:t>
            </a:r>
          </a:p>
          <a:p>
            <a:pPr algn="ctr"/>
            <a:r>
              <a:rPr lang="en-US" sz="1350" b="1" dirty="0">
                <a:solidFill>
                  <a:schemeClr val="bg1"/>
                </a:solidFill>
                <a:latin typeface="Garamond" pitchFamily="18" charset="0"/>
                <a:cs typeface="Arial" pitchFamily="34" charset="0"/>
              </a:rPr>
              <a:t>vision</a:t>
            </a:r>
          </a:p>
        </p:txBody>
      </p:sp>
      <p:sp>
        <p:nvSpPr>
          <p:cNvPr id="27664" name="Oval 16"/>
          <p:cNvSpPr>
            <a:spLocks noChangeArrowheads="1"/>
          </p:cNvSpPr>
          <p:nvPr/>
        </p:nvSpPr>
        <p:spPr bwMode="auto">
          <a:xfrm>
            <a:off x="4800600" y="3257550"/>
            <a:ext cx="1143000" cy="1085850"/>
          </a:xfrm>
          <a:prstGeom prst="ellipse">
            <a:avLst/>
          </a:prstGeom>
          <a:solidFill>
            <a:schemeClr val="hlink"/>
          </a:solidFill>
          <a:ln w="9525">
            <a:solidFill>
              <a:srgbClr val="000000"/>
            </a:solidFill>
            <a:round/>
            <a:headEnd/>
            <a:tailEnd/>
          </a:ln>
        </p:spPr>
        <p:txBody>
          <a:bodyPr wrap="none" anchor="ctr"/>
          <a:lstStyle/>
          <a:p>
            <a:pPr algn="ctr"/>
            <a:r>
              <a:rPr lang="en-US" sz="1350" b="1" dirty="0">
                <a:solidFill>
                  <a:schemeClr val="bg1"/>
                </a:solidFill>
                <a:latin typeface="Garamond" pitchFamily="18" charset="0"/>
                <a:cs typeface="Arial" pitchFamily="34" charset="0"/>
              </a:rPr>
              <a:t>Family </a:t>
            </a:r>
          </a:p>
          <a:p>
            <a:pPr algn="ctr"/>
            <a:r>
              <a:rPr lang="en-US" sz="1350" b="1" dirty="0">
                <a:solidFill>
                  <a:schemeClr val="bg1"/>
                </a:solidFill>
                <a:latin typeface="Garamond" pitchFamily="18" charset="0"/>
                <a:cs typeface="Arial" pitchFamily="34" charset="0"/>
              </a:rPr>
              <a:t>and Peer </a:t>
            </a:r>
          </a:p>
          <a:p>
            <a:pPr algn="ctr"/>
            <a:r>
              <a:rPr lang="en-US" sz="1350" b="1" dirty="0">
                <a:solidFill>
                  <a:schemeClr val="bg1"/>
                </a:solidFill>
                <a:latin typeface="Garamond" pitchFamily="18" charset="0"/>
                <a:cs typeface="Arial" pitchFamily="34" charset="0"/>
              </a:rPr>
              <a:t>Norms</a:t>
            </a:r>
          </a:p>
        </p:txBody>
      </p:sp>
      <p:sp>
        <p:nvSpPr>
          <p:cNvPr id="143377" name="Oval 17"/>
          <p:cNvSpPr>
            <a:spLocks noChangeArrowheads="1"/>
          </p:cNvSpPr>
          <p:nvPr/>
        </p:nvSpPr>
        <p:spPr bwMode="auto">
          <a:xfrm>
            <a:off x="6572250" y="3200400"/>
            <a:ext cx="1428750" cy="1257300"/>
          </a:xfrm>
          <a:prstGeom prst="ellipse">
            <a:avLst/>
          </a:prstGeom>
          <a:solidFill>
            <a:schemeClr val="hlink"/>
          </a:solidFill>
          <a:ln w="9525">
            <a:noFill/>
            <a:round/>
            <a:headEnd/>
            <a:tailEnd/>
          </a:ln>
        </p:spPr>
        <p:txBody>
          <a:bodyPr wrap="none" anchor="ctr"/>
          <a:lstStyle/>
          <a:p>
            <a:pPr algn="ctr"/>
            <a:r>
              <a:rPr lang="en-US" sz="2400" b="1" dirty="0">
                <a:solidFill>
                  <a:schemeClr val="bg1"/>
                </a:solidFill>
                <a:latin typeface="Garamond" pitchFamily="18" charset="0"/>
                <a:cs typeface="Arial" pitchFamily="34" charset="0"/>
              </a:rPr>
              <a:t>Substance </a:t>
            </a:r>
          </a:p>
          <a:p>
            <a:pPr algn="ctr"/>
            <a:r>
              <a:rPr lang="en-US" sz="2400" b="1" dirty="0">
                <a:solidFill>
                  <a:schemeClr val="bg1"/>
                </a:solidFill>
                <a:latin typeface="Garamond" pitchFamily="18" charset="0"/>
                <a:cs typeface="Arial" pitchFamily="34" charset="0"/>
              </a:rPr>
              <a:t>Use</a:t>
            </a:r>
          </a:p>
        </p:txBody>
      </p:sp>
      <p:sp>
        <p:nvSpPr>
          <p:cNvPr id="27666" name="Line 18"/>
          <p:cNvSpPr>
            <a:spLocks noChangeShapeType="1"/>
          </p:cNvSpPr>
          <p:nvPr/>
        </p:nvSpPr>
        <p:spPr bwMode="auto">
          <a:xfrm>
            <a:off x="2686050" y="3771900"/>
            <a:ext cx="514350" cy="0"/>
          </a:xfrm>
          <a:prstGeom prst="line">
            <a:avLst/>
          </a:prstGeom>
          <a:noFill/>
          <a:ln w="53975">
            <a:solidFill>
              <a:schemeClr val="tx2"/>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27667" name="Text Box 19"/>
          <p:cNvSpPr txBox="1">
            <a:spLocks noChangeArrowheads="1"/>
          </p:cNvSpPr>
          <p:nvPr/>
        </p:nvSpPr>
        <p:spPr bwMode="auto">
          <a:xfrm>
            <a:off x="2686051" y="3257551"/>
            <a:ext cx="521297" cy="415498"/>
          </a:xfrm>
          <a:prstGeom prst="rect">
            <a:avLst/>
          </a:prstGeom>
          <a:noFill/>
          <a:ln w="9525">
            <a:noFill/>
            <a:miter lim="800000"/>
            <a:headEnd/>
            <a:tailEnd/>
          </a:ln>
        </p:spPr>
        <p:txBody>
          <a:bodyPr wrap="none">
            <a:spAutoFit/>
          </a:bodyPr>
          <a:lstStyle/>
          <a:p>
            <a:r>
              <a:rPr lang="en-US" sz="2100" b="1" dirty="0">
                <a:solidFill>
                  <a:schemeClr val="accent4">
                    <a:lumMod val="50000"/>
                  </a:schemeClr>
                </a:solidFill>
                <a:latin typeface="Book Antiqua" pitchFamily="18" charset="0"/>
                <a:cs typeface="Arial" pitchFamily="34" charset="0"/>
              </a:rPr>
              <a:t>.59</a:t>
            </a:r>
          </a:p>
        </p:txBody>
      </p:sp>
      <p:grpSp>
        <p:nvGrpSpPr>
          <p:cNvPr id="5" name="Group 20"/>
          <p:cNvGrpSpPr>
            <a:grpSpLocks/>
          </p:cNvGrpSpPr>
          <p:nvPr/>
        </p:nvGrpSpPr>
        <p:grpSpPr bwMode="auto">
          <a:xfrm>
            <a:off x="4343400" y="3371853"/>
            <a:ext cx="514350" cy="415529"/>
            <a:chOff x="2640" y="2126"/>
            <a:chExt cx="432" cy="349"/>
          </a:xfrm>
        </p:grpSpPr>
        <p:sp>
          <p:nvSpPr>
            <p:cNvPr id="27669" name="Line 21"/>
            <p:cNvSpPr>
              <a:spLocks noChangeShapeType="1"/>
            </p:cNvSpPr>
            <p:nvPr/>
          </p:nvSpPr>
          <p:spPr bwMode="auto">
            <a:xfrm>
              <a:off x="2688" y="2448"/>
              <a:ext cx="384" cy="0"/>
            </a:xfrm>
            <a:prstGeom prst="line">
              <a:avLst/>
            </a:prstGeom>
            <a:noFill/>
            <a:ln w="44450">
              <a:no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77851" name="Text Box 22"/>
            <p:cNvSpPr txBox="1">
              <a:spLocks noChangeArrowheads="1"/>
            </p:cNvSpPr>
            <p:nvPr/>
          </p:nvSpPr>
          <p:spPr bwMode="auto">
            <a:xfrm>
              <a:off x="2640" y="2126"/>
              <a:ext cx="427" cy="349"/>
            </a:xfrm>
            <a:prstGeom prst="rect">
              <a:avLst/>
            </a:prstGeom>
            <a:noFill/>
            <a:ln w="9525">
              <a:noFill/>
              <a:miter lim="800000"/>
              <a:headEnd/>
              <a:tailEnd/>
            </a:ln>
          </p:spPr>
          <p:txBody>
            <a:bodyPr wrap="none">
              <a:spAutoFit/>
            </a:bodyPr>
            <a:lstStyle/>
            <a:p>
              <a:r>
                <a:rPr lang="en-US" sz="2100" b="1" dirty="0">
                  <a:solidFill>
                    <a:schemeClr val="accent4">
                      <a:lumMod val="50000"/>
                    </a:schemeClr>
                  </a:solidFill>
                  <a:latin typeface="Garamond" pitchFamily="18" charset="0"/>
                  <a:cs typeface="Arial" pitchFamily="34" charset="0"/>
                </a:rPr>
                <a:t>.40</a:t>
              </a:r>
            </a:p>
          </p:txBody>
        </p:sp>
      </p:grpSp>
      <p:grpSp>
        <p:nvGrpSpPr>
          <p:cNvPr id="6" name="Group 23"/>
          <p:cNvGrpSpPr>
            <a:grpSpLocks/>
          </p:cNvGrpSpPr>
          <p:nvPr/>
        </p:nvGrpSpPr>
        <p:grpSpPr bwMode="auto">
          <a:xfrm>
            <a:off x="5886451" y="3314700"/>
            <a:ext cx="697442" cy="467916"/>
            <a:chOff x="3974" y="2055"/>
            <a:chExt cx="490" cy="393"/>
          </a:xfrm>
        </p:grpSpPr>
        <p:sp>
          <p:nvSpPr>
            <p:cNvPr id="27672" name="Line 24"/>
            <p:cNvSpPr>
              <a:spLocks noChangeShapeType="1"/>
            </p:cNvSpPr>
            <p:nvPr/>
          </p:nvSpPr>
          <p:spPr bwMode="auto">
            <a:xfrm>
              <a:off x="4032" y="2448"/>
              <a:ext cx="432" cy="0"/>
            </a:xfrm>
            <a:prstGeom prst="line">
              <a:avLst/>
            </a:prstGeom>
            <a:noFill/>
            <a:ln w="101600">
              <a:solidFill>
                <a:schemeClr val="tx2"/>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77849" name="Text Box 25"/>
            <p:cNvSpPr txBox="1">
              <a:spLocks noChangeArrowheads="1"/>
            </p:cNvSpPr>
            <p:nvPr/>
          </p:nvSpPr>
          <p:spPr bwMode="auto">
            <a:xfrm>
              <a:off x="3974" y="2055"/>
              <a:ext cx="396" cy="349"/>
            </a:xfrm>
            <a:prstGeom prst="rect">
              <a:avLst/>
            </a:prstGeom>
            <a:noFill/>
            <a:ln w="9525">
              <a:noFill/>
              <a:miter lim="800000"/>
              <a:headEnd/>
              <a:tailEnd/>
            </a:ln>
          </p:spPr>
          <p:txBody>
            <a:bodyPr>
              <a:spAutoFit/>
            </a:bodyPr>
            <a:lstStyle/>
            <a:p>
              <a:r>
                <a:rPr lang="en-US" sz="2100" b="1" dirty="0">
                  <a:solidFill>
                    <a:schemeClr val="accent4">
                      <a:lumMod val="50000"/>
                    </a:schemeClr>
                  </a:solidFill>
                  <a:latin typeface="Garamond" pitchFamily="18" charset="0"/>
                  <a:cs typeface="Arial" pitchFamily="34" charset="0"/>
                </a:rPr>
                <a:t>.88</a:t>
              </a:r>
            </a:p>
          </p:txBody>
        </p:sp>
      </p:grpSp>
      <p:sp>
        <p:nvSpPr>
          <p:cNvPr id="27674" name="Oval 26"/>
          <p:cNvSpPr>
            <a:spLocks noChangeArrowheads="1"/>
          </p:cNvSpPr>
          <p:nvPr/>
        </p:nvSpPr>
        <p:spPr bwMode="auto">
          <a:xfrm>
            <a:off x="1543050" y="3200400"/>
            <a:ext cx="1143000" cy="1143000"/>
          </a:xfrm>
          <a:prstGeom prst="ellipse">
            <a:avLst/>
          </a:prstGeom>
          <a:solidFill>
            <a:schemeClr val="hlink"/>
          </a:solidFill>
          <a:ln w="9525">
            <a:solidFill>
              <a:srgbClr val="000000"/>
            </a:solidFill>
            <a:round/>
            <a:headEnd/>
            <a:tailEnd/>
          </a:ln>
        </p:spPr>
        <p:txBody>
          <a:bodyPr wrap="none" anchor="ctr" anchorCtr="1"/>
          <a:lstStyle/>
          <a:p>
            <a:pPr algn="ctr"/>
            <a:r>
              <a:rPr lang="en-US" sz="1350" b="1" dirty="0">
                <a:solidFill>
                  <a:schemeClr val="bg1"/>
                </a:solidFill>
                <a:latin typeface="Garamond" pitchFamily="18" charset="0"/>
                <a:cs typeface="Arial" pitchFamily="34" charset="0"/>
              </a:rPr>
              <a:t>Family </a:t>
            </a:r>
          </a:p>
          <a:p>
            <a:pPr algn="ctr"/>
            <a:r>
              <a:rPr lang="en-US" sz="1350" b="1" dirty="0">
                <a:solidFill>
                  <a:schemeClr val="bg1"/>
                </a:solidFill>
                <a:latin typeface="Garamond" pitchFamily="18" charset="0"/>
                <a:cs typeface="Arial" pitchFamily="34" charset="0"/>
              </a:rPr>
              <a:t>Bonding</a:t>
            </a:r>
          </a:p>
        </p:txBody>
      </p:sp>
      <p:grpSp>
        <p:nvGrpSpPr>
          <p:cNvPr id="7" name="Group 27"/>
          <p:cNvGrpSpPr>
            <a:grpSpLocks/>
          </p:cNvGrpSpPr>
          <p:nvPr/>
        </p:nvGrpSpPr>
        <p:grpSpPr bwMode="auto">
          <a:xfrm>
            <a:off x="2683935" y="4286252"/>
            <a:ext cx="2284942" cy="584597"/>
            <a:chOff x="1294" y="2880"/>
            <a:chExt cx="1919" cy="491"/>
          </a:xfrm>
        </p:grpSpPr>
        <p:sp>
          <p:nvSpPr>
            <p:cNvPr id="27676" name="Line 28"/>
            <p:cNvSpPr>
              <a:spLocks noChangeShapeType="1"/>
            </p:cNvSpPr>
            <p:nvPr/>
          </p:nvSpPr>
          <p:spPr bwMode="auto">
            <a:xfrm rot="21355968" flipV="1">
              <a:off x="1294" y="2880"/>
              <a:ext cx="1919" cy="491"/>
            </a:xfrm>
            <a:prstGeom prst="line">
              <a:avLst/>
            </a:prstGeom>
            <a:noFill/>
            <a:ln w="19050">
              <a:solidFill>
                <a:schemeClr val="tx1"/>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77847" name="Text Box 29"/>
            <p:cNvSpPr txBox="1">
              <a:spLocks noChangeArrowheads="1"/>
            </p:cNvSpPr>
            <p:nvPr/>
          </p:nvSpPr>
          <p:spPr bwMode="auto">
            <a:xfrm>
              <a:off x="1584" y="3014"/>
              <a:ext cx="401" cy="349"/>
            </a:xfrm>
            <a:prstGeom prst="rect">
              <a:avLst/>
            </a:prstGeom>
            <a:noFill/>
            <a:ln w="9525">
              <a:noFill/>
              <a:miter lim="800000"/>
              <a:headEnd/>
              <a:tailEnd/>
            </a:ln>
          </p:spPr>
          <p:txBody>
            <a:bodyPr wrap="none">
              <a:spAutoFit/>
            </a:bodyPr>
            <a:lstStyle/>
            <a:p>
              <a:r>
                <a:rPr lang="en-US" sz="2100" dirty="0">
                  <a:solidFill>
                    <a:schemeClr val="accent4">
                      <a:lumMod val="50000"/>
                    </a:schemeClr>
                  </a:solidFill>
                  <a:latin typeface="Garamond" pitchFamily="18" charset="0"/>
                  <a:cs typeface="Arial" pitchFamily="34" charset="0"/>
                </a:rPr>
                <a:t>.</a:t>
              </a:r>
              <a:r>
                <a:rPr lang="en-US" sz="2100" b="1" dirty="0">
                  <a:solidFill>
                    <a:schemeClr val="accent4">
                      <a:lumMod val="50000"/>
                    </a:schemeClr>
                  </a:solidFill>
                  <a:latin typeface="Garamond" pitchFamily="18" charset="0"/>
                  <a:cs typeface="Arial" pitchFamily="34" charset="0"/>
                </a:rPr>
                <a:t>14</a:t>
              </a:r>
            </a:p>
          </p:txBody>
        </p:sp>
      </p:grpSp>
      <p:sp>
        <p:nvSpPr>
          <p:cNvPr id="143390" name="Oval 30"/>
          <p:cNvSpPr>
            <a:spLocks noChangeArrowheads="1"/>
          </p:cNvSpPr>
          <p:nvPr/>
        </p:nvSpPr>
        <p:spPr bwMode="auto">
          <a:xfrm>
            <a:off x="1543050" y="4450556"/>
            <a:ext cx="1200150" cy="1085850"/>
          </a:xfrm>
          <a:prstGeom prst="ellipse">
            <a:avLst/>
          </a:prstGeom>
          <a:solidFill>
            <a:srgbClr val="99CCFF"/>
          </a:solidFill>
          <a:ln w="9525">
            <a:solidFill>
              <a:srgbClr val="000000"/>
            </a:solidFill>
            <a:round/>
            <a:headEnd/>
            <a:tailEnd/>
          </a:ln>
        </p:spPr>
        <p:txBody>
          <a:bodyPr wrap="none" anchor="ctr"/>
          <a:lstStyle/>
          <a:p>
            <a:pPr algn="ctr"/>
            <a:r>
              <a:rPr lang="en-US" sz="1500" b="1" dirty="0">
                <a:solidFill>
                  <a:srgbClr val="000000"/>
                </a:solidFill>
                <a:latin typeface="Garamond" pitchFamily="18" charset="0"/>
                <a:cs typeface="Arial" pitchFamily="34" charset="0"/>
              </a:rPr>
              <a:t>Social and </a:t>
            </a:r>
          </a:p>
          <a:p>
            <a:pPr algn="ctr"/>
            <a:r>
              <a:rPr lang="en-US" sz="1500" b="1" dirty="0">
                <a:solidFill>
                  <a:srgbClr val="000000"/>
                </a:solidFill>
                <a:latin typeface="Garamond" pitchFamily="18" charset="0"/>
                <a:cs typeface="Arial" pitchFamily="34" charset="0"/>
              </a:rPr>
              <a:t>Community </a:t>
            </a:r>
          </a:p>
          <a:p>
            <a:pPr algn="ctr"/>
            <a:r>
              <a:rPr lang="en-US" sz="1500" b="1" dirty="0">
                <a:solidFill>
                  <a:srgbClr val="000000"/>
                </a:solidFill>
                <a:latin typeface="Garamond" pitchFamily="18" charset="0"/>
                <a:cs typeface="Arial" pitchFamily="34" charset="0"/>
              </a:rPr>
              <a:t>Prevention </a:t>
            </a:r>
          </a:p>
        </p:txBody>
      </p:sp>
      <p:sp>
        <p:nvSpPr>
          <p:cNvPr id="27679" name="Line 31"/>
          <p:cNvSpPr>
            <a:spLocks noChangeShapeType="1"/>
          </p:cNvSpPr>
          <p:nvPr/>
        </p:nvSpPr>
        <p:spPr bwMode="auto">
          <a:xfrm>
            <a:off x="4286250" y="3829050"/>
            <a:ext cx="514350" cy="0"/>
          </a:xfrm>
          <a:prstGeom prst="line">
            <a:avLst/>
          </a:prstGeom>
          <a:noFill/>
          <a:ln w="53975">
            <a:solidFill>
              <a:schemeClr val="tx2"/>
            </a:solidFill>
            <a:round/>
            <a:headEnd/>
            <a:tailEnd type="triangle" w="med" len="med"/>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27680" name="Rectangle 32"/>
          <p:cNvSpPr>
            <a:spLocks noChangeArrowheads="1"/>
          </p:cNvSpPr>
          <p:nvPr/>
        </p:nvSpPr>
        <p:spPr bwMode="auto">
          <a:xfrm>
            <a:off x="1143000" y="3200400"/>
            <a:ext cx="6858000" cy="1257300"/>
          </a:xfrm>
          <a:prstGeom prst="rect">
            <a:avLst/>
          </a:prstGeom>
          <a:noFill/>
          <a:ln w="12700" cap="sq">
            <a:solidFill>
              <a:schemeClr val="tx1"/>
            </a:solidFill>
            <a:miter lim="800000"/>
            <a:headEnd type="none" w="sm" len="sm"/>
            <a:tailEnd type="none" w="sm" len="sm"/>
          </a:ln>
          <a:effectLst/>
        </p:spPr>
        <p:txBody>
          <a:bodyPr wrap="none" anchor="ctr"/>
          <a:lstStyle/>
          <a:p>
            <a:pPr eaLnBrk="1" hangingPunct="1">
              <a:defRPr/>
            </a:pPr>
            <a:endParaRPr lang="en-US" sz="2100" dirty="0">
              <a:effectLst>
                <a:outerShdw blurRad="38100" dist="38100" dir="2700000" algn="tl">
                  <a:srgbClr val="000000">
                    <a:alpha val="43137"/>
                  </a:srgbClr>
                </a:outerShdw>
              </a:effectLst>
              <a:latin typeface="Garamond" pitchFamily="18" charset="0"/>
              <a:cs typeface="Arial" charset="0"/>
            </a:endParaRPr>
          </a:p>
        </p:txBody>
      </p:sp>
      <p:sp>
        <p:nvSpPr>
          <p:cNvPr id="143393" name="Rectangle 33"/>
          <p:cNvSpPr>
            <a:spLocks noChangeArrowheads="1"/>
          </p:cNvSpPr>
          <p:nvPr/>
        </p:nvSpPr>
        <p:spPr bwMode="auto">
          <a:xfrm>
            <a:off x="5143500" y="1714504"/>
            <a:ext cx="3110706" cy="1257296"/>
          </a:xfrm>
          <a:prstGeom prst="rect">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400" b="1" dirty="0">
                <a:latin typeface="Garamond" pitchFamily="18" charset="0"/>
                <a:cs typeface="Arial" charset="0"/>
              </a:rPr>
              <a:t>For starters, for most 11-18</a:t>
            </a:r>
          </a:p>
          <a:p>
            <a:pPr algn="ctr" eaLnBrk="1" hangingPunct="1">
              <a:defRPr/>
            </a:pPr>
            <a:r>
              <a:rPr lang="en-US" sz="1400" b="1" dirty="0">
                <a:latin typeface="Garamond" pitchFamily="18" charset="0"/>
                <a:cs typeface="Arial" charset="0"/>
              </a:rPr>
              <a:t>year old youth, the family is</a:t>
            </a:r>
          </a:p>
          <a:p>
            <a:pPr algn="ctr" eaLnBrk="1" hangingPunct="1">
              <a:defRPr/>
            </a:pPr>
            <a:r>
              <a:rPr lang="en-US" sz="1400" b="1" dirty="0">
                <a:latin typeface="Garamond" pitchFamily="18" charset="0"/>
                <a:cs typeface="Arial" charset="0"/>
              </a:rPr>
              <a:t>a common intersection point</a:t>
            </a:r>
          </a:p>
          <a:p>
            <a:pPr algn="ctr" eaLnBrk="1" hangingPunct="1">
              <a:defRPr/>
            </a:pPr>
            <a:r>
              <a:rPr lang="en-US" sz="1400" b="1" dirty="0">
                <a:latin typeface="Garamond" pitchFamily="18" charset="0"/>
                <a:cs typeface="Arial" charset="0"/>
              </a:rPr>
              <a:t>For multiple systems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rrowheads="1"/>
          </p:cNvSpPr>
          <p:nvPr>
            <p:ph type="title" idx="4294967295"/>
          </p:nvPr>
        </p:nvSpPr>
        <p:spPr>
          <a:xfrm>
            <a:off x="0" y="857250"/>
            <a:ext cx="6858000" cy="857250"/>
          </a:xfrm>
        </p:spPr>
        <p:txBody>
          <a:bodyPr>
            <a:normAutofit fontScale="90000"/>
          </a:bodyPr>
          <a:lstStyle/>
          <a:p>
            <a:pPr eaLnBrk="1" hangingPunct="1">
              <a:defRPr/>
            </a:pPr>
            <a:r>
              <a:rPr lang="en-US" b="0" dirty="0">
                <a:effectLst>
                  <a:outerShdw blurRad="38100" dist="38100" dir="2700000" algn="tl">
                    <a:srgbClr val="000000"/>
                  </a:outerShdw>
                </a:effectLst>
              </a:rPr>
              <a:t>Super Summary of </a:t>
            </a:r>
            <a:r>
              <a:rPr lang="en-US" b="0" dirty="0" smtClean="0">
                <a:effectLst>
                  <a:outerShdw blurRad="38100" dist="38100" dir="2700000" algn="tl">
                    <a:srgbClr val="000000"/>
                  </a:outerShdw>
                </a:effectLst>
              </a:rPr>
              <a:t>the </a:t>
            </a:r>
            <a:r>
              <a:rPr lang="en-US" b="0" dirty="0">
                <a:effectLst>
                  <a:outerShdw blurRad="38100" dist="38100" dir="2700000" algn="tl">
                    <a:srgbClr val="000000"/>
                  </a:outerShdw>
                </a:effectLst>
              </a:rPr>
              <a:t>FFT Model and “FFT Attitude:” </a:t>
            </a:r>
          </a:p>
        </p:txBody>
      </p:sp>
      <p:sp>
        <p:nvSpPr>
          <p:cNvPr id="570371" name="Rectangle 3"/>
          <p:cNvSpPr>
            <a:spLocks noGrp="1" noChangeArrowheads="1"/>
          </p:cNvSpPr>
          <p:nvPr>
            <p:ph type="body" idx="4294967295"/>
          </p:nvPr>
        </p:nvSpPr>
        <p:spPr>
          <a:xfrm>
            <a:off x="-1" y="1828800"/>
            <a:ext cx="7663543" cy="3851275"/>
          </a:xfrm>
        </p:spPr>
        <p:txBody>
          <a:bodyPr>
            <a:normAutofit/>
          </a:bodyPr>
          <a:lstStyle/>
          <a:p>
            <a:pPr eaLnBrk="1" hangingPunct="1">
              <a:lnSpc>
                <a:spcPct val="90000"/>
              </a:lnSpc>
              <a:buFont typeface="Arial" pitchFamily="-109" charset="0"/>
              <a:buNone/>
              <a:defRPr/>
            </a:pPr>
            <a:r>
              <a:rPr lang="en-US" sz="2100" dirty="0">
                <a:solidFill>
                  <a:schemeClr val="hlink"/>
                </a:solidFill>
                <a:latin typeface="Arial" pitchFamily="-109" charset="0"/>
              </a:rPr>
              <a:t>- </a:t>
            </a:r>
            <a:r>
              <a:rPr lang="en-US" sz="1800" dirty="0">
                <a:solidFill>
                  <a:schemeClr val="tx2"/>
                </a:solidFill>
                <a:latin typeface="Arial" pitchFamily="-109" charset="0"/>
              </a:rPr>
              <a:t>A Philosophy / Belief System about people which includes a core attitude of </a:t>
            </a:r>
            <a:r>
              <a:rPr lang="en-US" sz="1800" dirty="0">
                <a:solidFill>
                  <a:srgbClr val="558ED5"/>
                </a:solidFill>
                <a:latin typeface="Arial" pitchFamily="-109" charset="0"/>
              </a:rPr>
              <a:t>Respectfulness</a:t>
            </a:r>
            <a:r>
              <a:rPr lang="en-US" sz="1800" dirty="0">
                <a:solidFill>
                  <a:schemeClr val="tx2"/>
                </a:solidFill>
                <a:latin typeface="Arial" pitchFamily="-109" charset="0"/>
              </a:rPr>
              <a:t>; of individual difference, culture, ethnicity, family form</a:t>
            </a:r>
          </a:p>
          <a:p>
            <a:pPr eaLnBrk="1" hangingPunct="1">
              <a:lnSpc>
                <a:spcPct val="90000"/>
              </a:lnSpc>
              <a:buFont typeface="Arial" pitchFamily="-109" charset="0"/>
              <a:buNone/>
              <a:defRPr/>
            </a:pPr>
            <a:r>
              <a:rPr lang="en-US" sz="1800" dirty="0">
                <a:solidFill>
                  <a:schemeClr val="tx2"/>
                </a:solidFill>
                <a:latin typeface="Arial" pitchFamily="-109" charset="0"/>
              </a:rPr>
              <a:t>- A family focused intervention involving alliance and involvement with all family members </a:t>
            </a:r>
            <a:r>
              <a:rPr lang="en-US" sz="1800" dirty="0">
                <a:solidFill>
                  <a:srgbClr val="558ED5"/>
                </a:solidFill>
                <a:latin typeface="Arial" pitchFamily="-109" charset="0"/>
              </a:rPr>
              <a:t>(Balanced alliance) </a:t>
            </a:r>
            <a:r>
              <a:rPr lang="en-US" sz="1800" dirty="0">
                <a:solidFill>
                  <a:schemeClr val="tx2"/>
                </a:solidFill>
                <a:latin typeface="Arial" pitchFamily="-109" charset="0"/>
              </a:rPr>
              <a:t>with therapists who do not “take sides” and who avoid being judgmental.</a:t>
            </a:r>
          </a:p>
          <a:p>
            <a:pPr eaLnBrk="1" hangingPunct="1">
              <a:lnSpc>
                <a:spcPct val="90000"/>
              </a:lnSpc>
              <a:buFontTx/>
              <a:buChar char="-"/>
              <a:defRPr/>
            </a:pPr>
            <a:r>
              <a:rPr lang="en-US" sz="1800" dirty="0">
                <a:solidFill>
                  <a:schemeClr val="tx2"/>
                </a:solidFill>
                <a:latin typeface="Arial" pitchFamily="-109" charset="0"/>
              </a:rPr>
              <a:t>A change model that is  focused on risk and (especially) protective factors – </a:t>
            </a:r>
            <a:r>
              <a:rPr lang="en-US" sz="1800" dirty="0">
                <a:solidFill>
                  <a:schemeClr val="tx2">
                    <a:lumMod val="60000"/>
                    <a:lumOff val="40000"/>
                  </a:schemeClr>
                </a:solidFill>
                <a:latin typeface="Arial" pitchFamily="-109" charset="0"/>
              </a:rPr>
              <a:t>“Strength Based”</a:t>
            </a:r>
          </a:p>
          <a:p>
            <a:pPr eaLnBrk="1" hangingPunct="1">
              <a:lnSpc>
                <a:spcPct val="90000"/>
              </a:lnSpc>
              <a:buFontTx/>
              <a:buChar char="-"/>
              <a:defRPr/>
            </a:pPr>
            <a:r>
              <a:rPr lang="en-US" sz="1800" dirty="0">
                <a:solidFill>
                  <a:schemeClr val="tx2"/>
                </a:solidFill>
                <a:latin typeface="Arial" pitchFamily="-109" charset="0"/>
              </a:rPr>
              <a:t>With interventions that are </a:t>
            </a:r>
            <a:r>
              <a:rPr lang="en-US" sz="1800" dirty="0">
                <a:solidFill>
                  <a:srgbClr val="558ED5"/>
                </a:solidFill>
                <a:latin typeface="Arial" pitchFamily="-109" charset="0"/>
              </a:rPr>
              <a:t>specific &amp; individualized </a:t>
            </a:r>
            <a:r>
              <a:rPr lang="en-US" sz="1800" dirty="0">
                <a:solidFill>
                  <a:schemeClr val="tx2"/>
                </a:solidFill>
                <a:latin typeface="Arial" pitchFamily="-109" charset="0"/>
              </a:rPr>
              <a:t>for the unique challenges, diverse qualities, and strengths (cultural, personal, experiential, family forms) of all families and family members.</a:t>
            </a:r>
          </a:p>
          <a:p>
            <a:pPr eaLnBrk="1" hangingPunct="1">
              <a:lnSpc>
                <a:spcPct val="90000"/>
              </a:lnSpc>
              <a:buFontTx/>
              <a:buChar char="-"/>
              <a:defRPr/>
            </a:pPr>
            <a:r>
              <a:rPr lang="en-US" sz="1800" dirty="0">
                <a:solidFill>
                  <a:schemeClr val="tx2"/>
                </a:solidFill>
                <a:latin typeface="Arial" pitchFamily="-109" charset="0"/>
              </a:rPr>
              <a:t>And an overriding </a:t>
            </a:r>
            <a:r>
              <a:rPr lang="en-US" sz="1800" u="sng" dirty="0">
                <a:solidFill>
                  <a:srgbClr val="558ED5"/>
                </a:solidFill>
                <a:latin typeface="Arial" pitchFamily="-109" charset="0"/>
              </a:rPr>
              <a:t>Relational</a:t>
            </a:r>
            <a:r>
              <a:rPr lang="en-US" sz="1800" dirty="0">
                <a:solidFill>
                  <a:srgbClr val="558ED5"/>
                </a:solidFill>
                <a:latin typeface="Arial" pitchFamily="-109" charset="0"/>
              </a:rPr>
              <a:t> </a:t>
            </a:r>
            <a:r>
              <a:rPr lang="en-US" sz="1800" dirty="0">
                <a:solidFill>
                  <a:schemeClr val="tx2"/>
                </a:solidFill>
                <a:latin typeface="Arial" pitchFamily="-109" charset="0"/>
              </a:rPr>
              <a:t>(versus individual problem) focus</a:t>
            </a:r>
          </a:p>
          <a:p>
            <a:pPr eaLnBrk="1" hangingPunct="1">
              <a:lnSpc>
                <a:spcPct val="90000"/>
              </a:lnSpc>
              <a:buFontTx/>
              <a:buChar char="-"/>
              <a:defRPr/>
            </a:pPr>
            <a:endParaRPr lang="en-US" sz="1800" b="1" dirty="0"/>
          </a:p>
          <a:p>
            <a:pPr eaLnBrk="1" hangingPunct="1">
              <a:lnSpc>
                <a:spcPct val="90000"/>
              </a:lnSpc>
              <a:buFont typeface="Arial" pitchFamily="-109" charset="0"/>
              <a:buNone/>
              <a:defRPr/>
            </a:pPr>
            <a:endParaRPr lang="en-US" sz="1800" b="1"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70371">
                                            <p:txEl>
                                              <p:pRg st="0" end="0"/>
                                            </p:txEl>
                                          </p:spTgt>
                                        </p:tgtEl>
                                        <p:attrNameLst>
                                          <p:attrName>style.visibility</p:attrName>
                                        </p:attrNameLst>
                                      </p:cBhvr>
                                      <p:to>
                                        <p:strVal val="visible"/>
                                      </p:to>
                                    </p:set>
                                    <p:animEffect transition="in" filter="blinds(horizontal)">
                                      <p:cBhvr>
                                        <p:cTn id="7" dur="2000"/>
                                        <p:tgtEl>
                                          <p:spTgt spid="570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0371">
                                            <p:txEl>
                                              <p:pRg st="1" end="1"/>
                                            </p:txEl>
                                          </p:spTgt>
                                        </p:tgtEl>
                                        <p:attrNameLst>
                                          <p:attrName>style.visibility</p:attrName>
                                        </p:attrNameLst>
                                      </p:cBhvr>
                                      <p:to>
                                        <p:strVal val="visible"/>
                                      </p:to>
                                    </p:set>
                                    <p:animEffect transition="in" filter="blinds(horizontal)">
                                      <p:cBhvr>
                                        <p:cTn id="12" dur="500"/>
                                        <p:tgtEl>
                                          <p:spTgt spid="570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0371">
                                            <p:txEl>
                                              <p:pRg st="2" end="2"/>
                                            </p:txEl>
                                          </p:spTgt>
                                        </p:tgtEl>
                                        <p:attrNameLst>
                                          <p:attrName>style.visibility</p:attrName>
                                        </p:attrNameLst>
                                      </p:cBhvr>
                                      <p:to>
                                        <p:strVal val="visible"/>
                                      </p:to>
                                    </p:set>
                                    <p:animEffect transition="in" filter="blinds(horizontal)">
                                      <p:cBhvr>
                                        <p:cTn id="17" dur="500"/>
                                        <p:tgtEl>
                                          <p:spTgt spid="570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70371">
                                            <p:txEl>
                                              <p:pRg st="3" end="3"/>
                                            </p:txEl>
                                          </p:spTgt>
                                        </p:tgtEl>
                                        <p:attrNameLst>
                                          <p:attrName>style.visibility</p:attrName>
                                        </p:attrNameLst>
                                      </p:cBhvr>
                                      <p:to>
                                        <p:strVal val="visible"/>
                                      </p:to>
                                    </p:set>
                                    <p:animEffect transition="in" filter="blinds(horizontal)">
                                      <p:cBhvr>
                                        <p:cTn id="22" dur="500"/>
                                        <p:tgtEl>
                                          <p:spTgt spid="570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70371">
                                            <p:txEl>
                                              <p:pRg st="4" end="4"/>
                                            </p:txEl>
                                          </p:spTgt>
                                        </p:tgtEl>
                                        <p:attrNameLst>
                                          <p:attrName>style.visibility</p:attrName>
                                        </p:attrNameLst>
                                      </p:cBhvr>
                                      <p:to>
                                        <p:strVal val="visible"/>
                                      </p:to>
                                    </p:set>
                                    <p:animEffect transition="in" filter="blinds(horizontal)">
                                      <p:cBhvr>
                                        <p:cTn id="27" dur="500"/>
                                        <p:tgtEl>
                                          <p:spTgt spid="570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a:bodyPr>
          <a:lstStyle/>
          <a:p>
            <a:pPr eaLnBrk="1" hangingPunct="1">
              <a:defRPr/>
            </a:pPr>
            <a:r>
              <a:rPr lang="en-US" dirty="0">
                <a:solidFill>
                  <a:schemeClr val="accent1">
                    <a:lumMod val="75000"/>
                  </a:schemeClr>
                </a:solidFill>
                <a:latin typeface="+mn-lt"/>
              </a:rPr>
              <a:t>Context</a:t>
            </a:r>
            <a:br>
              <a:rPr lang="en-US" dirty="0">
                <a:solidFill>
                  <a:schemeClr val="accent1">
                    <a:lumMod val="75000"/>
                  </a:schemeClr>
                </a:solidFill>
                <a:latin typeface="+mn-lt"/>
              </a:rPr>
            </a:br>
            <a:r>
              <a:rPr lang="en-US" dirty="0">
                <a:solidFill>
                  <a:schemeClr val="accent1">
                    <a:lumMod val="75000"/>
                  </a:schemeClr>
                </a:solidFill>
                <a:latin typeface="+mn-lt"/>
              </a:rPr>
              <a:t>Changing world of FFT</a:t>
            </a:r>
          </a:p>
        </p:txBody>
      </p:sp>
      <p:sp>
        <p:nvSpPr>
          <p:cNvPr id="564227" name="Rectangle 3"/>
          <p:cNvSpPr>
            <a:spLocks noGrp="1" noChangeArrowheads="1"/>
          </p:cNvSpPr>
          <p:nvPr>
            <p:ph idx="1"/>
          </p:nvPr>
        </p:nvSpPr>
        <p:spPr>
          <a:xfrm>
            <a:off x="507999" y="2183131"/>
            <a:ext cx="8880699" cy="4449489"/>
          </a:xfrm>
        </p:spPr>
        <p:txBody>
          <a:bodyPr>
            <a:normAutofit fontScale="70000" lnSpcReduction="20000"/>
          </a:bodyPr>
          <a:lstStyle/>
          <a:p>
            <a:pPr eaLnBrk="1" hangingPunct="1">
              <a:buFont typeface="Perpetua" pitchFamily="18" charset="0"/>
              <a:buNone/>
              <a:defRPr/>
            </a:pPr>
            <a:r>
              <a:rPr lang="en-US" sz="3300" b="1" u="sng" dirty="0">
                <a:latin typeface="Garamond" pitchFamily="18" charset="0"/>
              </a:rPr>
              <a:t>FFT model phases vs. FFT intervention phases</a:t>
            </a:r>
            <a:r>
              <a:rPr lang="en-US" sz="3300" b="1" dirty="0">
                <a:latin typeface="Garamond" pitchFamily="18" charset="0"/>
              </a:rPr>
              <a:t> </a:t>
            </a:r>
          </a:p>
          <a:p>
            <a:pPr eaLnBrk="1" hangingPunct="1">
              <a:buFont typeface="Perpetua" pitchFamily="18" charset="0"/>
              <a:buNone/>
              <a:defRPr/>
            </a:pPr>
            <a:r>
              <a:rPr lang="en-US" sz="3300" b="1" dirty="0">
                <a:latin typeface="Garamond" pitchFamily="18" charset="0"/>
              </a:rPr>
              <a:t>	Phase 1 (1979-1997)</a:t>
            </a:r>
          </a:p>
          <a:p>
            <a:pPr lvl="1" eaLnBrk="1" hangingPunct="1">
              <a:buFont typeface="Perpetua" pitchFamily="18" charset="0"/>
              <a:buNone/>
              <a:defRPr/>
            </a:pPr>
            <a:r>
              <a:rPr lang="en-US" sz="3300" b="1" dirty="0">
                <a:latin typeface="Garamond" pitchFamily="18" charset="0"/>
              </a:rPr>
              <a:t>-Evidence-base building phase</a:t>
            </a:r>
          </a:p>
          <a:p>
            <a:pPr lvl="1" eaLnBrk="1" hangingPunct="1">
              <a:buFont typeface="Perpetua" pitchFamily="18" charset="0"/>
              <a:buNone/>
              <a:defRPr/>
            </a:pPr>
            <a:r>
              <a:rPr lang="en-US" sz="3300" b="1" dirty="0">
                <a:latin typeface="Garamond" pitchFamily="18" charset="0"/>
              </a:rPr>
              <a:t>-Clinical Training Protocol </a:t>
            </a:r>
          </a:p>
          <a:p>
            <a:pPr lvl="1" eaLnBrk="1" hangingPunct="1">
              <a:buFont typeface="Perpetua" pitchFamily="18" charset="0"/>
              <a:buNone/>
              <a:defRPr/>
            </a:pPr>
            <a:r>
              <a:rPr lang="en-US" sz="3300" b="1" dirty="0">
                <a:latin typeface="Garamond" pitchFamily="18" charset="0"/>
              </a:rPr>
              <a:t>Phase 2 (1998-2006)</a:t>
            </a:r>
          </a:p>
          <a:p>
            <a:pPr lvl="1" eaLnBrk="1" hangingPunct="1">
              <a:buFont typeface="Perpetua" pitchFamily="18" charset="0"/>
              <a:buNone/>
              <a:defRPr/>
            </a:pPr>
            <a:r>
              <a:rPr lang="en-US" sz="3300" b="1" dirty="0">
                <a:latin typeface="Garamond" pitchFamily="18" charset="0"/>
              </a:rPr>
              <a:t>-Multi-site dissemination and accountability</a:t>
            </a:r>
          </a:p>
          <a:p>
            <a:pPr lvl="1" eaLnBrk="1" hangingPunct="1">
              <a:buFont typeface="Perpetua" pitchFamily="18" charset="0"/>
              <a:buNone/>
              <a:defRPr/>
            </a:pPr>
            <a:r>
              <a:rPr lang="en-US" sz="3300" b="1" dirty="0">
                <a:latin typeface="Garamond" pitchFamily="18" charset="0"/>
              </a:rPr>
              <a:t>-Independent research continues</a:t>
            </a:r>
          </a:p>
          <a:p>
            <a:pPr lvl="1" eaLnBrk="1" hangingPunct="1">
              <a:buFont typeface="Perpetua" pitchFamily="18" charset="0"/>
              <a:buNone/>
              <a:defRPr/>
            </a:pPr>
            <a:r>
              <a:rPr lang="en-US" sz="3300" b="1" dirty="0">
                <a:latin typeface="Garamond" pitchFamily="18" charset="0"/>
              </a:rPr>
              <a:t>Phase 3 (2007-  )</a:t>
            </a:r>
          </a:p>
          <a:p>
            <a:pPr lvl="1" eaLnBrk="1" hangingPunct="1">
              <a:buFont typeface="Perpetua" pitchFamily="18" charset="0"/>
              <a:buNone/>
              <a:defRPr/>
            </a:pPr>
            <a:r>
              <a:rPr lang="en-US" sz="3300" b="1" dirty="0">
                <a:latin typeface="Garamond" pitchFamily="18" charset="0"/>
              </a:rPr>
              <a:t>-Further integration with diverse treatment systems </a:t>
            </a:r>
          </a:p>
          <a:p>
            <a:pPr lvl="1" eaLnBrk="1" hangingPunct="1">
              <a:buFont typeface="Perpetua" pitchFamily="18" charset="0"/>
              <a:buNone/>
              <a:defRPr/>
            </a:pPr>
            <a:r>
              <a:rPr lang="en-US" sz="3300" b="1" dirty="0">
                <a:latin typeface="Garamond" pitchFamily="18" charset="0"/>
              </a:rPr>
              <a:t>-Model specializations: CW, CM, GANG </a:t>
            </a:r>
          </a:p>
          <a:p>
            <a:pPr lvl="1" eaLnBrk="1" hangingPunct="1">
              <a:buFont typeface="Perpetua" pitchFamily="18" charset="0"/>
              <a:buNone/>
              <a:defRPr/>
            </a:pPr>
            <a:r>
              <a:rPr lang="en-US" sz="3300" b="1" dirty="0">
                <a:latin typeface="Garamond" pitchFamily="18" charset="0"/>
              </a:rPr>
              <a:t>-Research continues</a:t>
            </a:r>
          </a:p>
          <a:p>
            <a:pPr lvl="1" eaLnBrk="1" hangingPunct="1">
              <a:buFont typeface="Perpetua" pitchFamily="18" charset="0"/>
              <a:buNone/>
              <a:defRPr/>
            </a:pPr>
            <a:endParaRPr lang="en-US" sz="1800" dirty="0"/>
          </a:p>
          <a:p>
            <a:pPr lvl="1" eaLnBrk="1" hangingPunct="1">
              <a:buFont typeface="Perpetua" pitchFamily="18" charset="0"/>
              <a:buNone/>
              <a:defRPr/>
            </a:pPr>
            <a:endParaRPr lang="en-US" sz="1800" dirty="0"/>
          </a:p>
          <a:p>
            <a:pPr lvl="1" eaLnBrk="1" hangingPunct="1">
              <a:buFont typeface="Perpetua" pitchFamily="18" charset="0"/>
              <a:buNone/>
              <a:defRPr/>
            </a:pPr>
            <a:endParaRPr lang="en-US" sz="1800" dirty="0"/>
          </a:p>
          <a:p>
            <a:pPr lvl="1" eaLnBrk="1" hangingPunct="1">
              <a:buFont typeface="Perpetua" pitchFamily="18" charset="0"/>
              <a:buNone/>
              <a:defRPr/>
            </a:pPr>
            <a:endParaRPr lang="en-US" sz="1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072252"/>
            <a:ext cx="6743700" cy="572221"/>
          </a:xfrm>
        </p:spPr>
        <p:txBody>
          <a:bodyPr>
            <a:noAutofit/>
          </a:bodyPr>
          <a:lstStyle/>
          <a:p>
            <a:pPr algn="l"/>
            <a:r>
              <a:rPr lang="en-US" sz="2700" dirty="0">
                <a:latin typeface="Arial" pitchFamily="34" charset="0"/>
                <a:cs typeface="Arial" pitchFamily="34" charset="0"/>
              </a:rPr>
              <a:t>A phase-based approach…</a:t>
            </a:r>
          </a:p>
        </p:txBody>
      </p:sp>
      <p:sp>
        <p:nvSpPr>
          <p:cNvPr id="4" name="Subtitle 3"/>
          <p:cNvSpPr>
            <a:spLocks noGrp="1"/>
          </p:cNvSpPr>
          <p:nvPr>
            <p:ph type="subTitle" idx="1"/>
          </p:nvPr>
        </p:nvSpPr>
        <p:spPr>
          <a:xfrm>
            <a:off x="1344385" y="1823041"/>
            <a:ext cx="6362699" cy="2800350"/>
          </a:xfrm>
        </p:spPr>
        <p:txBody>
          <a:bodyPr>
            <a:noAutofit/>
          </a:bodyPr>
          <a:lstStyle/>
          <a:p>
            <a:pPr algn="l">
              <a:lnSpc>
                <a:spcPct val="80000"/>
              </a:lnSpc>
              <a:buFont typeface="Arial" pitchFamily="34" charset="0"/>
              <a:buChar char="•"/>
              <a:defRPr/>
            </a:pPr>
            <a:r>
              <a:rPr lang="en-US" sz="2100" dirty="0">
                <a:solidFill>
                  <a:srgbClr val="FF0000"/>
                </a:solidFill>
              </a:rPr>
              <a:t>Each phase has its own assessment focus, intervention goals, and intervention strategies and techniques</a:t>
            </a:r>
          </a:p>
          <a:p>
            <a:pPr lvl="1" algn="l">
              <a:lnSpc>
                <a:spcPct val="80000"/>
              </a:lnSpc>
              <a:buFont typeface="Arial" pitchFamily="34" charset="0"/>
              <a:buChar char="•"/>
              <a:defRPr/>
            </a:pPr>
            <a:r>
              <a:rPr lang="en-US" dirty="0" smtClean="0"/>
              <a:t> </a:t>
            </a:r>
            <a:r>
              <a:rPr lang="en-US" sz="1800" dirty="0"/>
              <a:t>Interventions start with creating a motivational context for change; and </a:t>
            </a:r>
          </a:p>
          <a:p>
            <a:pPr lvl="1" algn="l">
              <a:lnSpc>
                <a:spcPct val="80000"/>
              </a:lnSpc>
              <a:buFont typeface="Arial" pitchFamily="34" charset="0"/>
              <a:buChar char="•"/>
              <a:defRPr/>
            </a:pPr>
            <a:r>
              <a:rPr lang="en-US" sz="1800" dirty="0"/>
              <a:t>Build to changing individual behaviors and patterns of family interaction</a:t>
            </a:r>
          </a:p>
          <a:p>
            <a:pPr algn="l">
              <a:lnSpc>
                <a:spcPct val="80000"/>
              </a:lnSpc>
              <a:buFont typeface="Arial" pitchFamily="34" charset="0"/>
              <a:buChar char="•"/>
              <a:defRPr/>
            </a:pPr>
            <a:r>
              <a:rPr lang="en-US" sz="2100" dirty="0">
                <a:solidFill>
                  <a:srgbClr val="FF0000"/>
                </a:solidFill>
              </a:rPr>
              <a:t>Therapist utilize different strategies over the course of treatment</a:t>
            </a:r>
          </a:p>
          <a:p>
            <a:pPr lvl="1" algn="l">
              <a:lnSpc>
                <a:spcPct val="80000"/>
              </a:lnSpc>
              <a:buFont typeface="Arial" pitchFamily="34" charset="0"/>
              <a:buChar char="•"/>
              <a:defRPr/>
            </a:pPr>
            <a:r>
              <a:rPr lang="en-US" sz="1800" dirty="0"/>
              <a:t>Relational vs. Structuring/Directive</a:t>
            </a:r>
          </a:p>
          <a:p>
            <a:pPr algn="l">
              <a:lnSpc>
                <a:spcPct val="80000"/>
              </a:lnSpc>
              <a:buFont typeface="Arial" pitchFamily="34" charset="0"/>
              <a:buChar char="•"/>
              <a:defRPr/>
            </a:pPr>
            <a:r>
              <a:rPr lang="en-US" sz="2100" dirty="0">
                <a:solidFill>
                  <a:srgbClr val="FF0000"/>
                </a:solidFill>
              </a:rPr>
              <a:t>Interventions include an ecological focus, particularly in pre-treatment linking and in generalizing change</a:t>
            </a:r>
            <a:endParaRPr lang="en-US" sz="1500" dirty="0">
              <a:solidFill>
                <a:srgbClr val="FF0000"/>
              </a:solidFill>
            </a:endParaRPr>
          </a:p>
          <a:p>
            <a:pPr algn="l">
              <a:lnSpc>
                <a:spcPct val="80000"/>
              </a:lnSpc>
              <a:buFont typeface="Arial" pitchFamily="34" charset="0"/>
              <a:buChar char="•"/>
              <a:defRPr/>
            </a:pPr>
            <a:endParaRPr lang="en-US" sz="1800" b="1" dirty="0">
              <a:latin typeface="Arial" pitchFamily="34" charset="0"/>
            </a:endParaRPr>
          </a:p>
        </p:txBody>
      </p:sp>
      <p:sp>
        <p:nvSpPr>
          <p:cNvPr id="5" name="Rectangle 4"/>
          <p:cNvSpPr txBox="1">
            <a:spLocks noChangeArrowheads="1"/>
          </p:cNvSpPr>
          <p:nvPr/>
        </p:nvSpPr>
        <p:spPr>
          <a:xfrm>
            <a:off x="1257300" y="1619250"/>
            <a:ext cx="5829300" cy="1102519"/>
          </a:xfrm>
          <a:prstGeom prst="rect">
            <a:avLst/>
          </a:prstGeom>
          <a:ln>
            <a:noFill/>
          </a:ln>
        </p:spPr>
        <p:txBody>
          <a:bodyPr vert="horz"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r" defTabSz="685800">
              <a:spcBef>
                <a:spcPct val="0"/>
              </a:spcBef>
              <a:defRPr/>
            </a:pPr>
            <a:endParaRPr lang="en-US" sz="30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042480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71550"/>
            <a:ext cx="6172200" cy="857250"/>
          </a:xfrm>
        </p:spPr>
        <p:txBody>
          <a:bodyPr>
            <a:noAutofit/>
          </a:bodyPr>
          <a:lstStyle/>
          <a:p>
            <a:pPr algn="ctr">
              <a:lnSpc>
                <a:spcPts val="3750"/>
              </a:lnSpc>
            </a:pPr>
            <a:r>
              <a:rPr lang="en-US" dirty="0" smtClean="0">
                <a:solidFill>
                  <a:schemeClr val="tx1"/>
                </a:solidFill>
              </a:rPr>
              <a:t>Phases in FFT</a:t>
            </a:r>
            <a:endParaRPr lang="en-US" dirty="0">
              <a:solidFill>
                <a:schemeClr val="tx1"/>
              </a:solidFill>
            </a:endParaRPr>
          </a:p>
        </p:txBody>
      </p:sp>
      <p:sp>
        <p:nvSpPr>
          <p:cNvPr id="5" name="Rectangle 4"/>
          <p:cNvSpPr/>
          <p:nvPr/>
        </p:nvSpPr>
        <p:spPr>
          <a:xfrm>
            <a:off x="2000250" y="1943101"/>
            <a:ext cx="457200" cy="3143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Times New Roman" pitchFamily="18" charset="0"/>
              <a:cs typeface="Times New Roman" pitchFamily="18" charset="0"/>
            </a:endParaRPr>
          </a:p>
        </p:txBody>
      </p:sp>
      <p:sp>
        <p:nvSpPr>
          <p:cNvPr id="6" name="Rectangle 5"/>
          <p:cNvSpPr/>
          <p:nvPr/>
        </p:nvSpPr>
        <p:spPr>
          <a:xfrm>
            <a:off x="2457450" y="1913319"/>
            <a:ext cx="1428750" cy="18585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 name="Rectangle 6"/>
          <p:cNvSpPr/>
          <p:nvPr/>
        </p:nvSpPr>
        <p:spPr>
          <a:xfrm>
            <a:off x="2457450" y="3829051"/>
            <a:ext cx="13716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 name="Rectangle 7"/>
          <p:cNvSpPr/>
          <p:nvPr/>
        </p:nvSpPr>
        <p:spPr>
          <a:xfrm>
            <a:off x="6800850" y="1943101"/>
            <a:ext cx="742950" cy="3143250"/>
          </a:xfrm>
          <a:prstGeom prst="rect">
            <a:avLst/>
          </a:prstGeom>
          <a:solidFill>
            <a:schemeClr val="bg2">
              <a:lumMod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9" name="Straight Connector 8"/>
          <p:cNvCxnSpPr>
            <a:stCxn id="22" idx="2"/>
            <a:endCxn id="17" idx="0"/>
          </p:cNvCxnSpPr>
          <p:nvPr/>
        </p:nvCxnSpPr>
        <p:spPr>
          <a:xfrm flipH="1">
            <a:off x="3829050" y="1957616"/>
            <a:ext cx="57150" cy="25000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43700" y="2057402"/>
            <a:ext cx="857250" cy="3185487"/>
          </a:xfrm>
          <a:prstGeom prst="rect">
            <a:avLst/>
          </a:prstGeom>
        </p:spPr>
        <p:txBody>
          <a:bodyPr wrap="square">
            <a:spAutoFit/>
          </a:bodyPr>
          <a:lstStyle/>
          <a:p>
            <a:pPr algn="ctr"/>
            <a:r>
              <a:rPr lang="en-US" sz="1350" b="1" i="1" dirty="0">
                <a:latin typeface="Mongolian Baiti" pitchFamily="66" charset="0"/>
                <a:cs typeface="Mongolian Baiti" pitchFamily="66" charset="0"/>
              </a:rPr>
              <a:t>P</a:t>
            </a:r>
          </a:p>
          <a:p>
            <a:pPr algn="ctr"/>
            <a:r>
              <a:rPr lang="en-US" sz="1350" b="1" i="1" dirty="0">
                <a:latin typeface="Mongolian Baiti" pitchFamily="66" charset="0"/>
                <a:cs typeface="Mongolian Baiti" pitchFamily="66" charset="0"/>
              </a:rPr>
              <a:t>O</a:t>
            </a:r>
          </a:p>
          <a:p>
            <a:pPr algn="ctr"/>
            <a:r>
              <a:rPr lang="en-US" sz="1350" b="1" i="1" dirty="0">
                <a:latin typeface="Mongolian Baiti" pitchFamily="66" charset="0"/>
                <a:cs typeface="Mongolian Baiti" pitchFamily="66" charset="0"/>
              </a:rPr>
              <a:t>S</a:t>
            </a:r>
          </a:p>
          <a:p>
            <a:pPr algn="ctr"/>
            <a:r>
              <a:rPr lang="en-US" sz="1350" b="1" i="1" dirty="0">
                <a:latin typeface="Mongolian Baiti" pitchFamily="66" charset="0"/>
                <a:cs typeface="Mongolian Baiti" pitchFamily="66" charset="0"/>
              </a:rPr>
              <a:t>T</a:t>
            </a:r>
          </a:p>
          <a:p>
            <a:pPr algn="ctr"/>
            <a:endParaRPr lang="en-US" sz="1350" b="1" i="1" dirty="0">
              <a:latin typeface="Mongolian Baiti" pitchFamily="66" charset="0"/>
              <a:cs typeface="Mongolian Baiti" pitchFamily="66" charset="0"/>
            </a:endParaRPr>
          </a:p>
          <a:p>
            <a:pPr algn="ctr"/>
            <a:r>
              <a:rPr lang="en-US" sz="1350" b="1" i="1" dirty="0">
                <a:latin typeface="Mongolian Baiti" pitchFamily="66" charset="0"/>
                <a:cs typeface="Mongolian Baiti" pitchFamily="66" charset="0"/>
              </a:rPr>
              <a:t>T</a:t>
            </a:r>
          </a:p>
          <a:p>
            <a:pPr algn="ctr"/>
            <a:r>
              <a:rPr lang="en-US" sz="1350" b="1" i="1" dirty="0">
                <a:latin typeface="Mongolian Baiti" pitchFamily="66" charset="0"/>
                <a:cs typeface="Mongolian Baiti" pitchFamily="66" charset="0"/>
              </a:rPr>
              <a:t>R</a:t>
            </a:r>
          </a:p>
          <a:p>
            <a:pPr algn="ctr"/>
            <a:r>
              <a:rPr lang="en-US" sz="1350" b="1" i="1" dirty="0">
                <a:latin typeface="Mongolian Baiti" pitchFamily="66" charset="0"/>
                <a:cs typeface="Mongolian Baiti" pitchFamily="66" charset="0"/>
              </a:rPr>
              <a:t>E</a:t>
            </a:r>
          </a:p>
          <a:p>
            <a:pPr algn="ctr"/>
            <a:r>
              <a:rPr lang="en-US" sz="1350" b="1" i="1" dirty="0">
                <a:latin typeface="Mongolian Baiti" pitchFamily="66" charset="0"/>
                <a:cs typeface="Mongolian Baiti" pitchFamily="66" charset="0"/>
              </a:rPr>
              <a:t>A</a:t>
            </a:r>
          </a:p>
          <a:p>
            <a:pPr algn="ctr"/>
            <a:r>
              <a:rPr lang="en-US" sz="1350" b="1" i="1" dirty="0">
                <a:latin typeface="Mongolian Baiti" pitchFamily="66" charset="0"/>
                <a:cs typeface="Mongolian Baiti" pitchFamily="66" charset="0"/>
              </a:rPr>
              <a:t>T</a:t>
            </a:r>
          </a:p>
          <a:p>
            <a:pPr algn="ctr"/>
            <a:r>
              <a:rPr lang="en-US" sz="1350" b="1" i="1" dirty="0">
                <a:latin typeface="Mongolian Baiti" pitchFamily="66" charset="0"/>
                <a:cs typeface="Mongolian Baiti" pitchFamily="66" charset="0"/>
              </a:rPr>
              <a:t>M</a:t>
            </a:r>
          </a:p>
          <a:p>
            <a:pPr algn="ctr"/>
            <a:r>
              <a:rPr lang="en-US" sz="1350" b="1" i="1" dirty="0">
                <a:latin typeface="Mongolian Baiti" pitchFamily="66" charset="0"/>
                <a:cs typeface="Mongolian Baiti" pitchFamily="66" charset="0"/>
              </a:rPr>
              <a:t>E</a:t>
            </a:r>
          </a:p>
          <a:p>
            <a:pPr algn="ctr"/>
            <a:r>
              <a:rPr lang="en-US" sz="1350" b="1" i="1" dirty="0">
                <a:latin typeface="Mongolian Baiti" pitchFamily="66" charset="0"/>
                <a:cs typeface="Mongolian Baiti" pitchFamily="66" charset="0"/>
              </a:rPr>
              <a:t>N</a:t>
            </a:r>
          </a:p>
          <a:p>
            <a:pPr algn="ctr"/>
            <a:r>
              <a:rPr lang="en-US" sz="1350" b="1" i="1" dirty="0">
                <a:latin typeface="Mongolian Baiti" pitchFamily="66" charset="0"/>
                <a:cs typeface="Mongolian Baiti" pitchFamily="66" charset="0"/>
              </a:rPr>
              <a:t>T</a:t>
            </a:r>
          </a:p>
          <a:p>
            <a:pPr algn="ctr"/>
            <a:endParaRPr lang="en-US" sz="1200" b="1" dirty="0">
              <a:latin typeface="Mongolian Baiti" pitchFamily="66" charset="0"/>
              <a:cs typeface="Mongolian Baiti" pitchFamily="66" charset="0"/>
            </a:endParaRPr>
          </a:p>
        </p:txBody>
      </p:sp>
      <p:sp>
        <p:nvSpPr>
          <p:cNvPr id="12" name="TextBox 11"/>
          <p:cNvSpPr txBox="1"/>
          <p:nvPr/>
        </p:nvSpPr>
        <p:spPr>
          <a:xfrm>
            <a:off x="2400300" y="2514601"/>
            <a:ext cx="1365069" cy="300082"/>
          </a:xfrm>
          <a:prstGeom prst="rect">
            <a:avLst/>
          </a:prstGeom>
          <a:noFill/>
        </p:spPr>
        <p:txBody>
          <a:bodyPr wrap="square" rtlCol="0">
            <a:spAutoFit/>
          </a:bodyPr>
          <a:lstStyle/>
          <a:p>
            <a:pPr algn="ctr"/>
            <a:r>
              <a:rPr lang="en-US" sz="1350" b="1" dirty="0">
                <a:latin typeface="Times New Roman" pitchFamily="18" charset="0"/>
                <a:cs typeface="Times New Roman" pitchFamily="18" charset="0"/>
              </a:rPr>
              <a:t>MOTIVATION</a:t>
            </a:r>
          </a:p>
        </p:txBody>
      </p:sp>
      <p:sp>
        <p:nvSpPr>
          <p:cNvPr id="16" name="TextBox 15"/>
          <p:cNvSpPr txBox="1"/>
          <p:nvPr/>
        </p:nvSpPr>
        <p:spPr>
          <a:xfrm>
            <a:off x="2457450" y="3771901"/>
            <a:ext cx="1428750" cy="715581"/>
          </a:xfrm>
          <a:prstGeom prst="rect">
            <a:avLst/>
          </a:prstGeom>
          <a:solidFill>
            <a:schemeClr val="bg1"/>
          </a:solidFill>
          <a:ln w="38100">
            <a:solidFill>
              <a:schemeClr val="tx1"/>
            </a:solidFill>
          </a:ln>
        </p:spPr>
        <p:txBody>
          <a:bodyPr wrap="square" rtlCol="0">
            <a:spAutoFit/>
          </a:bodyPr>
          <a:lstStyle/>
          <a:p>
            <a:pPr algn="ctr">
              <a:lnSpc>
                <a:spcPct val="150000"/>
              </a:lnSpc>
            </a:pPr>
            <a:r>
              <a:rPr lang="en-US" sz="1350" b="1" dirty="0">
                <a:latin typeface="Times New Roman" pitchFamily="18" charset="0"/>
                <a:cs typeface="Times New Roman" pitchFamily="18" charset="0"/>
              </a:rPr>
              <a:t>RELATIONAL ASSESSMENT</a:t>
            </a:r>
          </a:p>
        </p:txBody>
      </p:sp>
      <p:sp>
        <p:nvSpPr>
          <p:cNvPr id="17" name="Right Triangle 16"/>
          <p:cNvSpPr/>
          <p:nvPr/>
        </p:nvSpPr>
        <p:spPr>
          <a:xfrm rot="16200000">
            <a:off x="4057650" y="1714501"/>
            <a:ext cx="2514600" cy="2971800"/>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1" name="Rectangle 20"/>
          <p:cNvSpPr/>
          <p:nvPr/>
        </p:nvSpPr>
        <p:spPr>
          <a:xfrm>
            <a:off x="1275261" y="1943100"/>
            <a:ext cx="1164228" cy="3143250"/>
          </a:xfrm>
          <a:prstGeom prst="rect">
            <a:avLst/>
          </a:prstGeom>
          <a:solidFill>
            <a:schemeClr val="bg2">
              <a:lumMod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latin typeface="Times New Roman" pitchFamily="18" charset="0"/>
              <a:cs typeface="Times New Roman" pitchFamily="18" charset="0"/>
            </a:endParaRPr>
          </a:p>
          <a:p>
            <a:pPr algn="ctr"/>
            <a:endParaRPr lang="en-US" sz="1350" b="1" dirty="0">
              <a:solidFill>
                <a:schemeClr val="tx1"/>
              </a:solidFill>
              <a:latin typeface="Times New Roman" pitchFamily="18" charset="0"/>
              <a:cs typeface="Times New Roman" pitchFamily="18" charset="0"/>
            </a:endParaRPr>
          </a:p>
          <a:p>
            <a:pPr algn="ctr"/>
            <a:endParaRPr lang="en-US" sz="1350" b="1" dirty="0">
              <a:solidFill>
                <a:schemeClr val="tx1"/>
              </a:solidFill>
              <a:latin typeface="Times New Roman" pitchFamily="18" charset="0"/>
              <a:cs typeface="Times New Roman" pitchFamily="18" charset="0"/>
            </a:endParaRPr>
          </a:p>
          <a:p>
            <a:pPr algn="ctr"/>
            <a:r>
              <a:rPr lang="en-US" sz="1350" b="1" i="1" dirty="0">
                <a:solidFill>
                  <a:schemeClr val="tx1"/>
                </a:solidFill>
                <a:latin typeface="Mongolian Baiti" pitchFamily="66" charset="0"/>
                <a:cs typeface="Mongolian Baiti" pitchFamily="66" charset="0"/>
              </a:rPr>
              <a:t>P </a:t>
            </a:r>
            <a:r>
              <a:rPr lang="en-US" sz="1350" b="1" i="1" dirty="0">
                <a:solidFill>
                  <a:schemeClr val="bg2">
                    <a:lumMod val="90000"/>
                  </a:schemeClr>
                </a:solidFill>
                <a:latin typeface="Mongolian Baiti" pitchFamily="66" charset="0"/>
                <a:cs typeface="Mongolian Baiti" pitchFamily="66" charset="0"/>
              </a:rPr>
              <a:t>OO</a:t>
            </a:r>
            <a:r>
              <a:rPr lang="en-US" sz="1350" b="1" i="1" dirty="0">
                <a:solidFill>
                  <a:schemeClr val="tx1"/>
                </a:solidFill>
                <a:latin typeface="Mongolian Baiti" pitchFamily="66" charset="0"/>
                <a:cs typeface="Mongolian Baiti" pitchFamily="66" charset="0"/>
              </a:rPr>
              <a:t> </a:t>
            </a:r>
          </a:p>
          <a:p>
            <a:pPr algn="ctr"/>
            <a:r>
              <a:rPr lang="en-US" sz="1350" b="1" i="1" dirty="0">
                <a:solidFill>
                  <a:schemeClr val="tx1"/>
                </a:solidFill>
                <a:latin typeface="Mongolian Baiti" pitchFamily="66" charset="0"/>
                <a:cs typeface="Mongolian Baiti" pitchFamily="66" charset="0"/>
              </a:rPr>
              <a:t>R</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E</a:t>
            </a:r>
            <a:r>
              <a:rPr lang="en-US" sz="1350" b="1" i="1" dirty="0">
                <a:solidFill>
                  <a:schemeClr val="bg2">
                    <a:lumMod val="90000"/>
                  </a:schemeClr>
                </a:solidFill>
                <a:latin typeface="Mongolian Baiti" pitchFamily="66" charset="0"/>
                <a:cs typeface="Mongolian Baiti" pitchFamily="66" charset="0"/>
              </a:rPr>
              <a:t>OO</a:t>
            </a:r>
          </a:p>
          <a:p>
            <a:pPr algn="ctr"/>
            <a:endParaRPr lang="en-US" sz="1350" b="1" i="1" dirty="0">
              <a:solidFill>
                <a:schemeClr val="tx1"/>
              </a:solidFill>
              <a:latin typeface="Mongolian Baiti" pitchFamily="66" charset="0"/>
              <a:cs typeface="Mongolian Baiti" pitchFamily="66" charset="0"/>
            </a:endParaRPr>
          </a:p>
          <a:p>
            <a:pPr algn="ctr"/>
            <a:r>
              <a:rPr lang="en-US" sz="1350" b="1" i="1" dirty="0">
                <a:solidFill>
                  <a:schemeClr val="tx1"/>
                </a:solidFill>
                <a:latin typeface="Mongolian Baiti" pitchFamily="66" charset="0"/>
                <a:cs typeface="Mongolian Baiti" pitchFamily="66" charset="0"/>
              </a:rPr>
              <a:t>T</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R</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E</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A</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T</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M</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E</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N</a:t>
            </a:r>
            <a:r>
              <a:rPr lang="en-US" sz="1350" b="1" i="1" dirty="0">
                <a:solidFill>
                  <a:schemeClr val="bg2">
                    <a:lumMod val="90000"/>
                  </a:schemeClr>
                </a:solidFill>
                <a:latin typeface="Mongolian Baiti" pitchFamily="66" charset="0"/>
                <a:cs typeface="Mongolian Baiti" pitchFamily="66" charset="0"/>
              </a:rPr>
              <a:t>OO</a:t>
            </a:r>
          </a:p>
          <a:p>
            <a:pPr algn="ctr"/>
            <a:r>
              <a:rPr lang="en-US" sz="1350" b="1" i="1" dirty="0">
                <a:solidFill>
                  <a:schemeClr val="tx1"/>
                </a:solidFill>
                <a:latin typeface="Mongolian Baiti" pitchFamily="66" charset="0"/>
                <a:cs typeface="Mongolian Baiti" pitchFamily="66" charset="0"/>
              </a:rPr>
              <a:t>T</a:t>
            </a:r>
            <a:r>
              <a:rPr lang="en-US" sz="1350" b="1" i="1" dirty="0">
                <a:solidFill>
                  <a:schemeClr val="bg2">
                    <a:lumMod val="90000"/>
                  </a:schemeClr>
                </a:solidFill>
                <a:latin typeface="Mongolian Baiti" pitchFamily="66" charset="0"/>
                <a:cs typeface="Mongolian Baiti" pitchFamily="66" charset="0"/>
              </a:rPr>
              <a:t>OO</a:t>
            </a:r>
          </a:p>
          <a:p>
            <a:pPr algn="ctr"/>
            <a:endParaRPr lang="en-US" sz="1350" b="1" dirty="0">
              <a:solidFill>
                <a:schemeClr val="tx1"/>
              </a:solidFill>
              <a:latin typeface="Times New Roman" pitchFamily="18" charset="0"/>
              <a:cs typeface="Times New Roman" pitchFamily="18" charset="0"/>
            </a:endParaRPr>
          </a:p>
          <a:p>
            <a:pPr algn="ctr"/>
            <a:endParaRPr lang="en-US" sz="1350" b="1" dirty="0">
              <a:solidFill>
                <a:schemeClr val="tx1"/>
              </a:solidFill>
              <a:latin typeface="Times New Roman" pitchFamily="18" charset="0"/>
              <a:cs typeface="Times New Roman" pitchFamily="18" charset="0"/>
            </a:endParaRPr>
          </a:p>
          <a:p>
            <a:pPr algn="ctr"/>
            <a:endParaRPr lang="en-US" sz="1350" b="1" dirty="0">
              <a:solidFill>
                <a:schemeClr val="tx1"/>
              </a:solidFill>
              <a:latin typeface="Times New Roman" pitchFamily="18" charset="0"/>
              <a:cs typeface="Times New Roman" pitchFamily="18" charset="0"/>
            </a:endParaRPr>
          </a:p>
          <a:p>
            <a:pPr algn="ctr"/>
            <a:endParaRPr lang="en-US" sz="1350" b="1" dirty="0">
              <a:solidFill>
                <a:schemeClr val="tx1"/>
              </a:solidFill>
              <a:latin typeface="Times New Roman" pitchFamily="18" charset="0"/>
              <a:cs typeface="Times New Roman" pitchFamily="18" charset="0"/>
            </a:endParaRPr>
          </a:p>
        </p:txBody>
      </p:sp>
      <p:sp>
        <p:nvSpPr>
          <p:cNvPr id="26" name="Rectangle 25"/>
          <p:cNvSpPr/>
          <p:nvPr/>
        </p:nvSpPr>
        <p:spPr>
          <a:xfrm>
            <a:off x="2000250" y="1943101"/>
            <a:ext cx="439238" cy="2514600"/>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tx1"/>
              </a:solidFill>
              <a:latin typeface="Times New Roman" pitchFamily="18" charset="0"/>
              <a:cs typeface="Times New Roman" pitchFamily="18" charset="0"/>
            </a:endParaRPr>
          </a:p>
          <a:p>
            <a:pPr algn="ctr"/>
            <a:endParaRPr lang="en-US" sz="1500" b="1" dirty="0">
              <a:solidFill>
                <a:schemeClr val="tx1"/>
              </a:solidFill>
              <a:latin typeface="Times New Roman" pitchFamily="18" charset="0"/>
              <a:cs typeface="Times New Roman" pitchFamily="18" charset="0"/>
            </a:endParaRPr>
          </a:p>
          <a:p>
            <a:pPr algn="ctr"/>
            <a:endParaRPr lang="en-US" sz="1500" b="1" dirty="0">
              <a:solidFill>
                <a:schemeClr val="tx1"/>
              </a:solidFill>
              <a:latin typeface="Times New Roman" pitchFamily="18" charset="0"/>
              <a:cs typeface="Times New Roman" pitchFamily="18" charset="0"/>
            </a:endParaRPr>
          </a:p>
          <a:p>
            <a:pPr algn="ctr"/>
            <a:endParaRPr lang="en-US" sz="1500" b="1" dirty="0">
              <a:solidFill>
                <a:schemeClr val="tx1"/>
              </a:solidFill>
              <a:latin typeface="Times New Roman" pitchFamily="18" charset="0"/>
              <a:cs typeface="Times New Roman" pitchFamily="18" charset="0"/>
            </a:endParaRPr>
          </a:p>
          <a:p>
            <a:pPr algn="ctr"/>
            <a:endParaRPr lang="en-US" sz="1350" b="1" dirty="0">
              <a:solidFill>
                <a:schemeClr val="tx1"/>
              </a:solidFill>
              <a:latin typeface="Times New Roman" pitchFamily="18" charset="0"/>
              <a:cs typeface="Times New Roman" pitchFamily="18" charset="0"/>
            </a:endParaRPr>
          </a:p>
          <a:p>
            <a:pPr algn="ctr"/>
            <a:endParaRPr lang="en-US" sz="1350" b="1" dirty="0">
              <a:solidFill>
                <a:schemeClr val="bg1"/>
              </a:solidFill>
              <a:latin typeface="Times New Roman" pitchFamily="18" charset="0"/>
              <a:cs typeface="Times New Roman" pitchFamily="18" charset="0"/>
            </a:endParaRPr>
          </a:p>
          <a:p>
            <a:pPr algn="ctr"/>
            <a:r>
              <a:rPr lang="en-US" sz="1350" b="1" dirty="0">
                <a:solidFill>
                  <a:schemeClr val="bg1"/>
                </a:solidFill>
                <a:latin typeface="Times New Roman" pitchFamily="18" charset="0"/>
                <a:cs typeface="Times New Roman" pitchFamily="18" charset="0"/>
              </a:rPr>
              <a:t> </a:t>
            </a:r>
            <a:r>
              <a:rPr lang="en-US" sz="1350" b="1" dirty="0">
                <a:solidFill>
                  <a:schemeClr val="tx1"/>
                </a:solidFill>
                <a:latin typeface="Times New Roman" pitchFamily="18" charset="0"/>
                <a:cs typeface="Times New Roman" pitchFamily="18" charset="0"/>
              </a:rPr>
              <a:t>E</a:t>
            </a:r>
          </a:p>
          <a:p>
            <a:pPr algn="ctr"/>
            <a:r>
              <a:rPr lang="en-US" sz="1350" b="1" dirty="0">
                <a:solidFill>
                  <a:schemeClr val="tx1"/>
                </a:solidFill>
                <a:latin typeface="Times New Roman" pitchFamily="18" charset="0"/>
                <a:cs typeface="Times New Roman" pitchFamily="18" charset="0"/>
              </a:rPr>
              <a:t>N</a:t>
            </a:r>
          </a:p>
          <a:p>
            <a:pPr algn="ctr"/>
            <a:r>
              <a:rPr lang="en-US" sz="1350" b="1" dirty="0">
                <a:solidFill>
                  <a:schemeClr val="tx1"/>
                </a:solidFill>
                <a:latin typeface="Times New Roman" pitchFamily="18" charset="0"/>
                <a:cs typeface="Times New Roman" pitchFamily="18" charset="0"/>
              </a:rPr>
              <a:t>G</a:t>
            </a:r>
          </a:p>
          <a:p>
            <a:pPr algn="ctr"/>
            <a:r>
              <a:rPr lang="en-US" sz="1350" b="1" dirty="0">
                <a:solidFill>
                  <a:schemeClr val="tx1"/>
                </a:solidFill>
                <a:latin typeface="Times New Roman" pitchFamily="18" charset="0"/>
                <a:cs typeface="Times New Roman" pitchFamily="18" charset="0"/>
              </a:rPr>
              <a:t>A</a:t>
            </a:r>
          </a:p>
          <a:p>
            <a:pPr algn="ctr"/>
            <a:r>
              <a:rPr lang="en-US" sz="1350" b="1" dirty="0">
                <a:solidFill>
                  <a:schemeClr val="tx1"/>
                </a:solidFill>
                <a:latin typeface="Times New Roman" pitchFamily="18" charset="0"/>
                <a:cs typeface="Times New Roman" pitchFamily="18" charset="0"/>
              </a:rPr>
              <a:t>G</a:t>
            </a:r>
          </a:p>
          <a:p>
            <a:pPr algn="ctr"/>
            <a:r>
              <a:rPr lang="en-US" sz="1350" b="1" dirty="0">
                <a:solidFill>
                  <a:schemeClr val="tx1"/>
                </a:solidFill>
                <a:latin typeface="Times New Roman" pitchFamily="18" charset="0"/>
                <a:cs typeface="Times New Roman" pitchFamily="18" charset="0"/>
              </a:rPr>
              <a:t>E</a:t>
            </a:r>
          </a:p>
          <a:p>
            <a:pPr algn="ctr"/>
            <a:r>
              <a:rPr lang="en-US" sz="1350" b="1" dirty="0">
                <a:solidFill>
                  <a:schemeClr val="tx1"/>
                </a:solidFill>
                <a:latin typeface="Times New Roman" pitchFamily="18" charset="0"/>
                <a:cs typeface="Times New Roman" pitchFamily="18" charset="0"/>
              </a:rPr>
              <a:t>M</a:t>
            </a:r>
          </a:p>
          <a:p>
            <a:pPr algn="ctr"/>
            <a:r>
              <a:rPr lang="en-US" sz="1350" b="1" dirty="0">
                <a:solidFill>
                  <a:schemeClr val="tx1"/>
                </a:solidFill>
                <a:latin typeface="Times New Roman" pitchFamily="18" charset="0"/>
                <a:cs typeface="Times New Roman" pitchFamily="18" charset="0"/>
              </a:rPr>
              <a:t>E</a:t>
            </a:r>
          </a:p>
          <a:p>
            <a:pPr algn="ctr"/>
            <a:r>
              <a:rPr lang="en-US" sz="1350" b="1" dirty="0">
                <a:solidFill>
                  <a:schemeClr val="tx1"/>
                </a:solidFill>
                <a:latin typeface="Times New Roman" pitchFamily="18" charset="0"/>
                <a:cs typeface="Times New Roman" pitchFamily="18" charset="0"/>
              </a:rPr>
              <a:t>N</a:t>
            </a:r>
          </a:p>
          <a:p>
            <a:pPr algn="ctr"/>
            <a:r>
              <a:rPr lang="en-US" sz="1350" b="1" dirty="0">
                <a:solidFill>
                  <a:schemeClr val="tx1"/>
                </a:solidFill>
                <a:latin typeface="Times New Roman" pitchFamily="18" charset="0"/>
                <a:cs typeface="Times New Roman" pitchFamily="18" charset="0"/>
              </a:rPr>
              <a:t>T</a:t>
            </a:r>
          </a:p>
          <a:p>
            <a:pPr algn="ctr"/>
            <a:endParaRPr lang="en-US" sz="1500" b="1" dirty="0">
              <a:solidFill>
                <a:schemeClr val="tx1"/>
              </a:solidFill>
              <a:latin typeface="Times New Roman" pitchFamily="18" charset="0"/>
              <a:cs typeface="Times New Roman" pitchFamily="18" charset="0"/>
            </a:endParaRPr>
          </a:p>
          <a:p>
            <a:pPr algn="ctr"/>
            <a:endParaRPr lang="en-US" sz="1500" b="1" dirty="0">
              <a:solidFill>
                <a:schemeClr val="tx1"/>
              </a:solidFill>
              <a:latin typeface="Times New Roman" pitchFamily="18" charset="0"/>
              <a:cs typeface="Times New Roman" pitchFamily="18" charset="0"/>
            </a:endParaRPr>
          </a:p>
          <a:p>
            <a:pPr algn="ctr"/>
            <a:endParaRPr lang="en-US" sz="1500" b="1" dirty="0">
              <a:solidFill>
                <a:schemeClr val="tx1"/>
              </a:solidFill>
              <a:latin typeface="Times New Roman" pitchFamily="18" charset="0"/>
              <a:cs typeface="Times New Roman" pitchFamily="18" charset="0"/>
            </a:endParaRPr>
          </a:p>
          <a:p>
            <a:pPr algn="ctr"/>
            <a:endParaRPr lang="en-US" sz="1500" b="1" dirty="0">
              <a:solidFill>
                <a:schemeClr val="tx1"/>
              </a:solidFill>
              <a:latin typeface="Times New Roman" pitchFamily="18" charset="0"/>
              <a:cs typeface="Times New Roman" pitchFamily="18" charset="0"/>
            </a:endParaRPr>
          </a:p>
          <a:p>
            <a:pPr algn="ctr"/>
            <a:endParaRPr lang="en-US" sz="1500" b="1" dirty="0">
              <a:latin typeface="Times New Roman" pitchFamily="18" charset="0"/>
              <a:cs typeface="Times New Roman" pitchFamily="18" charset="0"/>
            </a:endParaRPr>
          </a:p>
        </p:txBody>
      </p:sp>
      <p:sp>
        <p:nvSpPr>
          <p:cNvPr id="20" name="TextBox 19"/>
          <p:cNvSpPr txBox="1"/>
          <p:nvPr/>
        </p:nvSpPr>
        <p:spPr>
          <a:xfrm>
            <a:off x="4731657" y="3771901"/>
            <a:ext cx="1865903" cy="300082"/>
          </a:xfrm>
          <a:prstGeom prst="rect">
            <a:avLst/>
          </a:prstGeom>
          <a:noFill/>
        </p:spPr>
        <p:txBody>
          <a:bodyPr wrap="square" rtlCol="0">
            <a:spAutoFit/>
          </a:bodyPr>
          <a:lstStyle/>
          <a:p>
            <a:pPr algn="ctr"/>
            <a:r>
              <a:rPr lang="en-US" sz="1350" b="1" dirty="0">
                <a:latin typeface="Times New Roman" pitchFamily="18" charset="0"/>
                <a:cs typeface="Times New Roman" pitchFamily="18" charset="0"/>
              </a:rPr>
              <a:t>GENERALIZATION</a:t>
            </a:r>
          </a:p>
        </p:txBody>
      </p:sp>
      <p:sp>
        <p:nvSpPr>
          <p:cNvPr id="22" name="Right Triangle 21"/>
          <p:cNvSpPr/>
          <p:nvPr/>
        </p:nvSpPr>
        <p:spPr>
          <a:xfrm rot="5400000">
            <a:off x="4123781" y="1720035"/>
            <a:ext cx="2457449" cy="2932611"/>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75" b="1" dirty="0">
                <a:solidFill>
                  <a:schemeClr val="tx1"/>
                </a:solidFill>
                <a:latin typeface="Times New Roman" pitchFamily="18" charset="0"/>
                <a:cs typeface="Times New Roman" pitchFamily="18" charset="0"/>
              </a:rPr>
              <a:t>BEHAVIOR</a:t>
            </a:r>
          </a:p>
          <a:p>
            <a:pPr algn="ctr"/>
            <a:r>
              <a:rPr lang="en-US" sz="1275" b="1" dirty="0">
                <a:solidFill>
                  <a:schemeClr val="tx1"/>
                </a:solidFill>
                <a:latin typeface="Times New Roman" pitchFamily="18" charset="0"/>
                <a:cs typeface="Times New Roman" pitchFamily="18" charset="0"/>
              </a:rPr>
              <a:t>CHANGE</a:t>
            </a:r>
          </a:p>
        </p:txBody>
      </p:sp>
      <p:sp>
        <p:nvSpPr>
          <p:cNvPr id="32" name="Right Arrow 31"/>
          <p:cNvSpPr/>
          <p:nvPr/>
        </p:nvSpPr>
        <p:spPr>
          <a:xfrm>
            <a:off x="2000250" y="2114551"/>
            <a:ext cx="285750" cy="114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Right Arrow 33"/>
          <p:cNvSpPr/>
          <p:nvPr/>
        </p:nvSpPr>
        <p:spPr>
          <a:xfrm>
            <a:off x="2000250" y="4572001"/>
            <a:ext cx="285750" cy="114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ectangle 38"/>
          <p:cNvSpPr/>
          <p:nvPr/>
        </p:nvSpPr>
        <p:spPr>
          <a:xfrm>
            <a:off x="2057400" y="1943101"/>
            <a:ext cx="4743450" cy="2514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p:nvSpPr>
        <p:spPr>
          <a:xfrm>
            <a:off x="2343150" y="4457701"/>
            <a:ext cx="4457700" cy="628650"/>
          </a:xfrm>
          <a:prstGeom prst="rect">
            <a:avLst/>
          </a:prstGeom>
          <a:solidFill>
            <a:schemeClr val="bg2">
              <a:lumMod val="75000"/>
              <a:alpha val="50196"/>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a:solidFill>
                  <a:schemeClr val="tx1"/>
                </a:solidFill>
                <a:latin typeface="Mongolian Baiti" pitchFamily="66" charset="0"/>
                <a:cs typeface="Mongolian Baiti" pitchFamily="66" charset="0"/>
              </a:rPr>
              <a:t>S E S S I O N</a:t>
            </a:r>
          </a:p>
          <a:p>
            <a:pPr algn="ctr"/>
            <a:r>
              <a:rPr lang="en-US" sz="1350" dirty="0">
                <a:solidFill>
                  <a:schemeClr val="tx1"/>
                </a:solidFill>
              </a:rPr>
              <a:t> 1      2     3           4          5        6        7      8 +         </a:t>
            </a:r>
          </a:p>
        </p:txBody>
      </p:sp>
      <p:pic>
        <p:nvPicPr>
          <p:cNvPr id="25" name="Picture 22"/>
          <p:cNvPicPr>
            <a:picLocks noChangeAspect="1" noChangeArrowheads="1"/>
          </p:cNvPicPr>
          <p:nvPr/>
        </p:nvPicPr>
        <p:blipFill>
          <a:blip r:embed="rId3" cstate="print">
            <a:lum contrast="34000"/>
            <a:extLst>
              <a:ext uri="{28A0092B-C50C-407E-A947-70E740481C1C}">
                <a14:useLocalDpi xmlns:a14="http://schemas.microsoft.com/office/drawing/2010/main" val="0"/>
              </a:ext>
            </a:extLst>
          </a:blip>
          <a:srcRect/>
          <a:stretch>
            <a:fillRect/>
          </a:stretch>
        </p:blipFill>
        <p:spPr bwMode="auto">
          <a:xfrm>
            <a:off x="5257800" y="5257801"/>
            <a:ext cx="2628900" cy="6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143001" y="5723751"/>
            <a:ext cx="2015360" cy="300082"/>
          </a:xfrm>
          <a:prstGeom prst="rect">
            <a:avLst/>
          </a:prstGeom>
        </p:spPr>
        <p:txBody>
          <a:bodyPr wrap="none">
            <a:spAutoFit/>
          </a:bodyPr>
          <a:lstStyle/>
          <a:p>
            <a:r>
              <a:rPr lang="en-US" sz="1350" dirty="0"/>
              <a:t>Copyright FFT LLC 2012</a:t>
            </a:r>
          </a:p>
        </p:txBody>
      </p:sp>
    </p:spTree>
    <p:extLst>
      <p:ext uri="{BB962C8B-B14F-4D97-AF65-F5344CB8AC3E}">
        <p14:creationId xmlns:p14="http://schemas.microsoft.com/office/powerpoint/2010/main" val="245862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1143000" y="1028700"/>
            <a:ext cx="6858000" cy="400050"/>
          </a:xfrm>
        </p:spPr>
        <p:txBody>
          <a:bodyPr>
            <a:normAutofit fontScale="90000"/>
          </a:bodyPr>
          <a:lstStyle/>
          <a:p>
            <a:r>
              <a:rPr lang="en-US" dirty="0">
                <a:solidFill>
                  <a:srgbClr val="3891A7"/>
                </a:solidFill>
                <a:ea typeface="ＭＳ Ｐゴシック" pitchFamily="29" charset="-128"/>
                <a:cs typeface="ＭＳ Ｐゴシック" pitchFamily="29" charset="-128"/>
              </a:rPr>
              <a:t>Who Are The “Major Players”?</a:t>
            </a:r>
          </a:p>
        </p:txBody>
      </p:sp>
      <p:sp>
        <p:nvSpPr>
          <p:cNvPr id="3" name="Content Placeholder 2"/>
          <p:cNvSpPr>
            <a:spLocks noGrp="1"/>
          </p:cNvSpPr>
          <p:nvPr>
            <p:ph idx="1"/>
          </p:nvPr>
        </p:nvSpPr>
        <p:spPr>
          <a:xfrm>
            <a:off x="1314450" y="1657350"/>
            <a:ext cx="6515100" cy="5486400"/>
          </a:xfrm>
        </p:spPr>
        <p:txBody>
          <a:bodyPr/>
          <a:lstStyle/>
          <a:p>
            <a:pPr>
              <a:buFont typeface="Wingdings 2" pitchFamily="29" charset="2"/>
              <a:buNone/>
            </a:pPr>
            <a:r>
              <a:rPr lang="en-US" sz="2100" dirty="0">
                <a:solidFill>
                  <a:srgbClr val="3891A7"/>
                </a:solidFill>
                <a:latin typeface="Calibri"/>
                <a:ea typeface="ＭＳ Ｐゴシック" pitchFamily="29" charset="-128"/>
                <a:cs typeface="Calibri"/>
              </a:rPr>
              <a:t>1 – Family member(s) seen as part of the “problem” according to referral source(s).</a:t>
            </a:r>
          </a:p>
          <a:p>
            <a:pPr>
              <a:buFont typeface="Wingdings 2" pitchFamily="29" charset="2"/>
              <a:buNone/>
            </a:pPr>
            <a:r>
              <a:rPr lang="en-US" sz="2100" dirty="0">
                <a:latin typeface="Calibri"/>
                <a:ea typeface="ＭＳ Ｐゴシック" pitchFamily="29" charset="-128"/>
                <a:cs typeface="Calibri"/>
              </a:rPr>
              <a:t>2 – Family members we think (based on referral info and first calls to the family) are likely to “shut the process down”  - and who probably can!</a:t>
            </a:r>
          </a:p>
          <a:p>
            <a:pPr>
              <a:buFont typeface="Wingdings 2" pitchFamily="29" charset="2"/>
              <a:buNone/>
            </a:pPr>
            <a:r>
              <a:rPr lang="en-US" sz="2100" dirty="0">
                <a:solidFill>
                  <a:srgbClr val="3891A7"/>
                </a:solidFill>
                <a:latin typeface="Calibri"/>
                <a:ea typeface="ＭＳ Ｐゴシック" pitchFamily="29" charset="-128"/>
                <a:cs typeface="Calibri"/>
              </a:rPr>
              <a:t>3 – Family members we think are </a:t>
            </a:r>
            <a:r>
              <a:rPr lang="en-US" sz="2100" i="1" dirty="0">
                <a:solidFill>
                  <a:srgbClr val="3891A7"/>
                </a:solidFill>
                <a:latin typeface="Calibri"/>
                <a:ea typeface="ＭＳ Ｐゴシック" pitchFamily="29" charset="-128"/>
                <a:cs typeface="Calibri"/>
              </a:rPr>
              <a:t>necessary</a:t>
            </a:r>
            <a:r>
              <a:rPr lang="en-US" sz="2100" dirty="0">
                <a:solidFill>
                  <a:srgbClr val="3891A7"/>
                </a:solidFill>
                <a:latin typeface="Calibri"/>
                <a:ea typeface="ＭＳ Ｐゴシック" pitchFamily="29" charset="-128"/>
                <a:cs typeface="Calibri"/>
              </a:rPr>
              <a:t> to begin change </a:t>
            </a:r>
          </a:p>
          <a:p>
            <a:pPr>
              <a:buFont typeface="Wingdings 2" pitchFamily="29" charset="2"/>
              <a:buNone/>
            </a:pPr>
            <a:r>
              <a:rPr lang="en-US" sz="2100" dirty="0">
                <a:solidFill>
                  <a:srgbClr val="000000"/>
                </a:solidFill>
                <a:latin typeface="Calibri"/>
                <a:ea typeface="ＭＳ Ｐゴシック" pitchFamily="29" charset="-128"/>
                <a:cs typeface="Calibri"/>
              </a:rPr>
              <a:t>4 – Important  larger family  system members (e.g., grandmother) or involved support systems (e.g., mother’s best friend &amp; neighbor) who will participate and are “appropriate” participants vis-à-vis retaining </a:t>
            </a:r>
            <a:r>
              <a:rPr lang="en-US" sz="2100" dirty="0" smtClean="0">
                <a:solidFill>
                  <a:srgbClr val="000000"/>
                </a:solidFill>
                <a:latin typeface="Calibri"/>
                <a:ea typeface="ＭＳ Ｐゴシック" pitchFamily="29" charset="-128"/>
                <a:cs typeface="Calibri"/>
              </a:rPr>
              <a:t>a </a:t>
            </a:r>
            <a:r>
              <a:rPr lang="en-US" sz="2100" dirty="0">
                <a:solidFill>
                  <a:srgbClr val="000000"/>
                </a:solidFill>
                <a:latin typeface="Calibri"/>
                <a:ea typeface="ＭＳ Ｐゴシック" pitchFamily="29" charset="-128"/>
                <a:cs typeface="Calibri"/>
              </a:rPr>
              <a:t>influential role with the youth / family. </a:t>
            </a:r>
          </a:p>
          <a:p>
            <a:pPr>
              <a:buFont typeface="Wingdings 2" pitchFamily="29" charset="2"/>
              <a:buNone/>
            </a:pPr>
            <a:endParaRPr lang="en-US" sz="2100" dirty="0">
              <a:latin typeface="Calibri"/>
              <a:ea typeface="ＭＳ Ｐゴシック" pitchFamily="29" charset="-128"/>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1428750" y="971550"/>
            <a:ext cx="6572250" cy="857250"/>
          </a:xfrm>
        </p:spPr>
        <p:txBody>
          <a:bodyPr>
            <a:normAutofit fontScale="90000"/>
          </a:bodyPr>
          <a:lstStyle/>
          <a:p>
            <a:r>
              <a:rPr lang="en-US" sz="3000" dirty="0">
                <a:solidFill>
                  <a:srgbClr val="3891A7"/>
                </a:solidFill>
                <a:ea typeface="ＭＳ Ｐゴシック" pitchFamily="29" charset="-128"/>
                <a:cs typeface="ＭＳ Ｐゴシック" pitchFamily="29" charset="-128"/>
              </a:rPr>
              <a:t>The Spacing of Sessions During Engagement and Motivation</a:t>
            </a:r>
          </a:p>
        </p:txBody>
      </p:sp>
      <p:sp>
        <p:nvSpPr>
          <p:cNvPr id="57347" name="Rectangle 3"/>
          <p:cNvSpPr>
            <a:spLocks noGrp="1" noChangeArrowheads="1"/>
          </p:cNvSpPr>
          <p:nvPr>
            <p:ph idx="1"/>
          </p:nvPr>
        </p:nvSpPr>
        <p:spPr>
          <a:xfrm>
            <a:off x="1314450" y="2206228"/>
            <a:ext cx="6515100" cy="3394472"/>
          </a:xfrm>
        </p:spPr>
        <p:txBody>
          <a:bodyPr>
            <a:normAutofit fontScale="92500"/>
          </a:bodyPr>
          <a:lstStyle/>
          <a:p>
            <a:pPr algn="ctr">
              <a:buFont typeface="Wingdings" pitchFamily="29" charset="2"/>
              <a:buNone/>
            </a:pPr>
            <a:r>
              <a:rPr lang="en-US" sz="2100" b="1" u="sng" dirty="0">
                <a:ea typeface="ＭＳ Ｐゴシック" pitchFamily="29" charset="-128"/>
                <a:cs typeface="ＭＳ Ｐゴシック" pitchFamily="29" charset="-128"/>
              </a:rPr>
              <a:t>The spacing, or number of days between the first, 2</a:t>
            </a:r>
            <a:r>
              <a:rPr lang="en-US" sz="2100" b="1" u="sng" baseline="30000" dirty="0">
                <a:ea typeface="ＭＳ Ｐゴシック" pitchFamily="29" charset="-128"/>
                <a:cs typeface="ＭＳ Ｐゴシック" pitchFamily="29" charset="-128"/>
              </a:rPr>
              <a:t>nd</a:t>
            </a:r>
            <a:r>
              <a:rPr lang="en-US" sz="2100" b="1" u="sng" dirty="0">
                <a:ea typeface="ＭＳ Ｐゴシック" pitchFamily="29" charset="-128"/>
                <a:cs typeface="ＭＳ Ｐゴシック" pitchFamily="29" charset="-128"/>
              </a:rPr>
              <a:t>, and 3</a:t>
            </a:r>
            <a:r>
              <a:rPr lang="en-US" sz="2100" b="1" u="sng" baseline="30000" dirty="0">
                <a:ea typeface="ＭＳ Ｐゴシック" pitchFamily="29" charset="-128"/>
                <a:cs typeface="ＭＳ Ｐゴシック" pitchFamily="29" charset="-128"/>
              </a:rPr>
              <a:t>rd</a:t>
            </a:r>
            <a:r>
              <a:rPr lang="en-US" sz="2100" b="1" u="sng" dirty="0">
                <a:ea typeface="ＭＳ Ｐゴシック" pitchFamily="29" charset="-128"/>
                <a:cs typeface="ＭＳ Ｐゴシック" pitchFamily="29" charset="-128"/>
              </a:rPr>
              <a:t> FFT sessions depends primarily on:</a:t>
            </a:r>
            <a:r>
              <a:rPr lang="en-US" sz="2100" b="1" dirty="0">
                <a:ea typeface="ＭＳ Ｐゴシック" pitchFamily="29" charset="-128"/>
                <a:cs typeface="ＭＳ Ｐゴシック" pitchFamily="29" charset="-128"/>
              </a:rPr>
              <a:t> </a:t>
            </a:r>
          </a:p>
          <a:p>
            <a:pPr algn="ctr">
              <a:buFont typeface="Wingdings" pitchFamily="29" charset="2"/>
              <a:buNone/>
            </a:pPr>
            <a:r>
              <a:rPr lang="en-US" sz="2100" b="1" dirty="0">
                <a:ea typeface="ＭＳ Ｐゴシック" pitchFamily="29" charset="-128"/>
                <a:cs typeface="ＭＳ Ｐゴシック" pitchFamily="29" charset="-128"/>
              </a:rPr>
              <a:t> </a:t>
            </a:r>
          </a:p>
          <a:p>
            <a:pPr>
              <a:buFont typeface="Wingdings" pitchFamily="29" charset="2"/>
              <a:buNone/>
            </a:pPr>
            <a:r>
              <a:rPr lang="en-US" sz="2100" b="1" dirty="0">
                <a:ea typeface="ＭＳ Ｐゴシック" pitchFamily="29" charset="-128"/>
                <a:cs typeface="ＭＳ Ｐゴシック" pitchFamily="29" charset="-128"/>
              </a:rPr>
              <a:t>	1 – the severity of risk factors</a:t>
            </a:r>
          </a:p>
          <a:p>
            <a:pPr>
              <a:buFont typeface="Wingdings" pitchFamily="29" charset="2"/>
              <a:buNone/>
            </a:pPr>
            <a:r>
              <a:rPr lang="en-US" sz="2100" b="1" dirty="0">
                <a:ea typeface="ＭＳ Ｐゴシック" pitchFamily="29" charset="-128"/>
                <a:cs typeface="ＭＳ Ｐゴシック" pitchFamily="29" charset="-128"/>
              </a:rPr>
              <a:t>	2 - the immediate availability of protective factors</a:t>
            </a:r>
          </a:p>
          <a:p>
            <a:pPr>
              <a:buFont typeface="Wingdings" pitchFamily="29" charset="2"/>
              <a:buNone/>
            </a:pPr>
            <a:r>
              <a:rPr lang="en-US" sz="2100" b="1" dirty="0">
                <a:ea typeface="ＭＳ Ｐゴシック" pitchFamily="29" charset="-128"/>
                <a:cs typeface="ＭＳ Ｐゴシック" pitchFamily="29" charset="-128"/>
              </a:rPr>
              <a:t>	3 - your overall judgment of how long the family can go without a major disruption</a:t>
            </a:r>
          </a:p>
          <a:p>
            <a:pPr>
              <a:buFont typeface="Wingdings" pitchFamily="29" charset="2"/>
              <a:buNone/>
            </a:pPr>
            <a:r>
              <a:rPr lang="en-US" sz="2100" b="1" dirty="0">
                <a:ea typeface="ＭＳ Ｐゴシック" pitchFamily="29" charset="-128"/>
                <a:cs typeface="ＭＳ Ｐゴシック" pitchFamily="29" charset="-128"/>
              </a:rPr>
              <a:t>	</a:t>
            </a:r>
            <a:r>
              <a:rPr lang="en-US" sz="2100" b="1" dirty="0">
                <a:solidFill>
                  <a:schemeClr val="accent1"/>
                </a:solidFill>
                <a:ea typeface="ＭＳ Ｐゴシック" pitchFamily="29" charset="-128"/>
                <a:cs typeface="ＭＳ Ｐゴシック" pitchFamily="29" charset="-128"/>
              </a:rPr>
              <a:t>	</a:t>
            </a:r>
            <a:r>
              <a:rPr lang="en-US" sz="2100" b="1" i="1" dirty="0">
                <a:solidFill>
                  <a:schemeClr val="accent1"/>
                </a:solidFill>
                <a:ea typeface="ＭＳ Ｐゴシック" pitchFamily="29" charset="-128"/>
                <a:cs typeface="ＭＳ Ｐゴシック" pitchFamily="29" charset="-128"/>
              </a:rPr>
              <a:t>With high risk families we might expect 3 sessions in the first 10 days after referral to FFT.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anim calcmode="lin" valueType="num">
                                      <p:cBhvr>
                                        <p:cTn id="7" dur="2000" fill="hold"/>
                                        <p:tgtEl>
                                          <p:spTgt spid="57347">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57347">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57347">
                                            <p:txEl>
                                              <p:pRg st="2" end="2"/>
                                            </p:txEl>
                                          </p:spTgt>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57347">
                                            <p:txEl>
                                              <p:pRg st="3" end="3"/>
                                            </p:txEl>
                                          </p:spTgt>
                                        </p:tgtEl>
                                        <p:attrNameLst>
                                          <p:attrName>style.visibility</p:attrName>
                                        </p:attrNameLst>
                                      </p:cBhvr>
                                      <p:to>
                                        <p:strVal val="visible"/>
                                      </p:to>
                                    </p:set>
                                    <p:anim calcmode="lin" valueType="num">
                                      <p:cBhvr>
                                        <p:cTn id="13" dur="2000" fill="hold"/>
                                        <p:tgtEl>
                                          <p:spTgt spid="57347">
                                            <p:txEl>
                                              <p:pRg st="3" end="3"/>
                                            </p:txEl>
                                          </p:spTgt>
                                        </p:tgtEl>
                                        <p:attrNameLst>
                                          <p:attrName>ppt_w</p:attrName>
                                        </p:attrNameLst>
                                      </p:cBhvr>
                                      <p:tavLst>
                                        <p:tav tm="0">
                                          <p:val>
                                            <p:fltVal val="0"/>
                                          </p:val>
                                        </p:tav>
                                        <p:tav tm="100000">
                                          <p:val>
                                            <p:strVal val="#ppt_w"/>
                                          </p:val>
                                        </p:tav>
                                      </p:tavLst>
                                    </p:anim>
                                    <p:anim calcmode="lin" valueType="num">
                                      <p:cBhvr>
                                        <p:cTn id="14" dur="2000" fill="hold"/>
                                        <p:tgtEl>
                                          <p:spTgt spid="57347">
                                            <p:txEl>
                                              <p:pRg st="3" end="3"/>
                                            </p:txEl>
                                          </p:spTgt>
                                        </p:tgtEl>
                                        <p:attrNameLst>
                                          <p:attrName>ppt_h</p:attrName>
                                        </p:attrNameLst>
                                      </p:cBhvr>
                                      <p:tavLst>
                                        <p:tav tm="0">
                                          <p:val>
                                            <p:fltVal val="0"/>
                                          </p:val>
                                        </p:tav>
                                        <p:tav tm="100000">
                                          <p:val>
                                            <p:strVal val="#ppt_h"/>
                                          </p:val>
                                        </p:tav>
                                      </p:tavLst>
                                    </p:anim>
                                    <p:animEffect transition="in" filter="fade">
                                      <p:cBhvr>
                                        <p:cTn id="15" dur="2000"/>
                                        <p:tgtEl>
                                          <p:spTgt spid="57347">
                                            <p:txEl>
                                              <p:pRg st="3" end="3"/>
                                            </p:txEl>
                                          </p:spTgt>
                                        </p:tgtEl>
                                      </p:cBhvr>
                                    </p:animEffect>
                                  </p:childTnLst>
                                </p:cTn>
                              </p:par>
                            </p:childTnLst>
                          </p:cTn>
                        </p:par>
                        <p:par>
                          <p:cTn id="16" fill="hold" nodeType="afterGroup">
                            <p:stCondLst>
                              <p:cond delay="4000"/>
                            </p:stCondLst>
                            <p:childTnLst>
                              <p:par>
                                <p:cTn id="17" presetID="53" presetClass="entr" presetSubtype="0" fill="hold" nodeType="after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p:cTn id="19" dur="2000" fill="hold"/>
                                        <p:tgtEl>
                                          <p:spTgt spid="57347">
                                            <p:txEl>
                                              <p:pRg st="4" end="4"/>
                                            </p:txEl>
                                          </p:spTgt>
                                        </p:tgtEl>
                                        <p:attrNameLst>
                                          <p:attrName>ppt_w</p:attrName>
                                        </p:attrNameLst>
                                      </p:cBhvr>
                                      <p:tavLst>
                                        <p:tav tm="0">
                                          <p:val>
                                            <p:fltVal val="0"/>
                                          </p:val>
                                        </p:tav>
                                        <p:tav tm="100000">
                                          <p:val>
                                            <p:strVal val="#ppt_w"/>
                                          </p:val>
                                        </p:tav>
                                      </p:tavLst>
                                    </p:anim>
                                    <p:anim calcmode="lin" valueType="num">
                                      <p:cBhvr>
                                        <p:cTn id="20" dur="2000" fill="hold"/>
                                        <p:tgtEl>
                                          <p:spTgt spid="57347">
                                            <p:txEl>
                                              <p:pRg st="4" end="4"/>
                                            </p:txEl>
                                          </p:spTgt>
                                        </p:tgtEl>
                                        <p:attrNameLst>
                                          <p:attrName>ppt_h</p:attrName>
                                        </p:attrNameLst>
                                      </p:cBhvr>
                                      <p:tavLst>
                                        <p:tav tm="0">
                                          <p:val>
                                            <p:fltVal val="0"/>
                                          </p:val>
                                        </p:tav>
                                        <p:tav tm="100000">
                                          <p:val>
                                            <p:strVal val="#ppt_h"/>
                                          </p:val>
                                        </p:tav>
                                      </p:tavLst>
                                    </p:anim>
                                    <p:animEffect transition="in" filter="fade">
                                      <p:cBhvr>
                                        <p:cTn id="21" dur="2000"/>
                                        <p:tgtEl>
                                          <p:spTgt spid="57347">
                                            <p:txEl>
                                              <p:pRg st="4" end="4"/>
                                            </p:txEl>
                                          </p:spTgt>
                                        </p:tgtEl>
                                      </p:cBhvr>
                                    </p:animEffect>
                                  </p:childTnLst>
                                </p:cTn>
                              </p:par>
                            </p:childTnLst>
                          </p:cTn>
                        </p:par>
                        <p:par>
                          <p:cTn id="22" fill="hold" nodeType="afterGroup">
                            <p:stCondLst>
                              <p:cond delay="6000"/>
                            </p:stCondLst>
                            <p:childTnLst>
                              <p:par>
                                <p:cTn id="23" presetID="53" presetClass="entr" presetSubtype="0" fill="hold" nodeType="after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anim calcmode="lin" valueType="num">
                                      <p:cBhvr>
                                        <p:cTn id="25" dur="2000" fill="hold"/>
                                        <p:tgtEl>
                                          <p:spTgt spid="57347">
                                            <p:txEl>
                                              <p:pRg st="5" end="5"/>
                                            </p:txEl>
                                          </p:spTgt>
                                        </p:tgtEl>
                                        <p:attrNameLst>
                                          <p:attrName>ppt_w</p:attrName>
                                        </p:attrNameLst>
                                      </p:cBhvr>
                                      <p:tavLst>
                                        <p:tav tm="0">
                                          <p:val>
                                            <p:fltVal val="0"/>
                                          </p:val>
                                        </p:tav>
                                        <p:tav tm="100000">
                                          <p:val>
                                            <p:strVal val="#ppt_w"/>
                                          </p:val>
                                        </p:tav>
                                      </p:tavLst>
                                    </p:anim>
                                    <p:anim calcmode="lin" valueType="num">
                                      <p:cBhvr>
                                        <p:cTn id="26" dur="2000" fill="hold"/>
                                        <p:tgtEl>
                                          <p:spTgt spid="57347">
                                            <p:txEl>
                                              <p:pRg st="5" end="5"/>
                                            </p:txEl>
                                          </p:spTgt>
                                        </p:tgtEl>
                                        <p:attrNameLst>
                                          <p:attrName>ppt_h</p:attrName>
                                        </p:attrNameLst>
                                      </p:cBhvr>
                                      <p:tavLst>
                                        <p:tav tm="0">
                                          <p:val>
                                            <p:fltVal val="0"/>
                                          </p:val>
                                        </p:tav>
                                        <p:tav tm="100000">
                                          <p:val>
                                            <p:strVal val="#ppt_h"/>
                                          </p:val>
                                        </p:tav>
                                      </p:tavLst>
                                    </p:anim>
                                    <p:animEffect transition="in" filter="fade">
                                      <p:cBhvr>
                                        <p:cTn id="27" dur="20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a:xfrm>
            <a:off x="1483168" y="2810864"/>
            <a:ext cx="6229907" cy="1187432"/>
          </a:xfrm>
          <a:noFill/>
          <a:effectLst>
            <a:softEdge rad="317500"/>
          </a:effectLst>
        </p:spPr>
        <p:txBody>
          <a:bodyPr>
            <a:normAutofit fontScale="90000"/>
            <a:scene3d>
              <a:camera prst="orthographicFront"/>
              <a:lightRig rig="soft" dir="t">
                <a:rot lat="0" lon="0" rev="10800000"/>
              </a:lightRig>
            </a:scene3d>
            <a:sp3d>
              <a:bevelT w="27940" h="12700"/>
              <a:contourClr>
                <a:srgbClr val="DDDDDD"/>
              </a:contourClr>
            </a:sp3d>
          </a:bodyPr>
          <a:lstStyle/>
          <a:p>
            <a:pPr algn="ctr" eaLnBrk="1" hangingPunct="1">
              <a:defRPr/>
            </a:pPr>
            <a:r>
              <a:rPr lang="en-US" spc="113" dirty="0">
                <a:ln w="11430"/>
                <a:solidFill>
                  <a:srgbClr val="000000"/>
                </a:solidFill>
                <a:effectLst>
                  <a:outerShdw blurRad="38100" dist="38100" dir="2700000" algn="tl">
                    <a:srgbClr val="000000">
                      <a:alpha val="43137"/>
                    </a:srgbClr>
                  </a:outerShdw>
                </a:effectLst>
                <a:latin typeface="Calibri"/>
                <a:cs typeface="Calibri"/>
              </a:rPr>
              <a:t>Therapist Model Fidelity Matters</a:t>
            </a:r>
            <a:br>
              <a:rPr lang="en-US" spc="113" dirty="0">
                <a:ln w="11430"/>
                <a:solidFill>
                  <a:srgbClr val="000000"/>
                </a:solidFill>
                <a:effectLst>
                  <a:outerShdw blurRad="38100" dist="38100" dir="2700000" algn="tl">
                    <a:srgbClr val="000000">
                      <a:alpha val="43137"/>
                    </a:srgbClr>
                  </a:outerShdw>
                </a:effectLst>
                <a:latin typeface="Calibri"/>
                <a:cs typeface="Calibri"/>
              </a:rPr>
            </a:br>
            <a:r>
              <a:rPr lang="en-US" spc="113" dirty="0">
                <a:ln w="11430"/>
                <a:solidFill>
                  <a:srgbClr val="000000"/>
                </a:solidFill>
                <a:effectLst>
                  <a:outerShdw blurRad="38100" dist="38100" dir="2700000" algn="tl">
                    <a:srgbClr val="000000">
                      <a:alpha val="43137"/>
                    </a:srgbClr>
                  </a:outerShdw>
                </a:effectLst>
                <a:latin typeface="Calibri"/>
                <a:cs typeface="Calibri"/>
              </a:rPr>
              <a:t/>
            </a:r>
            <a:br>
              <a:rPr lang="en-US" spc="113" dirty="0">
                <a:ln w="11430"/>
                <a:solidFill>
                  <a:srgbClr val="000000"/>
                </a:solidFill>
                <a:effectLst>
                  <a:outerShdw blurRad="38100" dist="38100" dir="2700000" algn="tl">
                    <a:srgbClr val="000000">
                      <a:alpha val="43137"/>
                    </a:srgbClr>
                  </a:outerShdw>
                </a:effectLst>
                <a:latin typeface="Calibri"/>
                <a:cs typeface="Calibri"/>
              </a:rPr>
            </a:br>
            <a:r>
              <a:rPr lang="en-US" sz="2667" spc="113" dirty="0">
                <a:ln w="11430"/>
                <a:solidFill>
                  <a:srgbClr val="000000"/>
                </a:solidFill>
                <a:effectLst>
                  <a:outerShdw blurRad="38100" dist="38100" dir="2700000" algn="tl">
                    <a:srgbClr val="000000">
                      <a:alpha val="43137"/>
                    </a:srgbClr>
                  </a:outerShdw>
                </a:effectLst>
                <a:latin typeface="Calibri"/>
                <a:cs typeface="Calibri"/>
              </a:rPr>
              <a:t>Step two: the context in which therapists operate and are supported also impact fidelity and sustainability…</a:t>
            </a:r>
          </a:p>
        </p:txBody>
      </p:sp>
      <p:sp>
        <p:nvSpPr>
          <p:cNvPr id="4" name="TextBox 3"/>
          <p:cNvSpPr txBox="1"/>
          <p:nvPr/>
        </p:nvSpPr>
        <p:spPr>
          <a:xfrm>
            <a:off x="1001486" y="3998296"/>
            <a:ext cx="6999515" cy="1892826"/>
          </a:xfrm>
          <a:prstGeom prst="rect">
            <a:avLst/>
          </a:prstGeom>
          <a:noFill/>
        </p:spPr>
        <p:txBody>
          <a:bodyPr wrap="square" rtlCol="0">
            <a:spAutoFit/>
          </a:bodyPr>
          <a:lstStyle/>
          <a:p>
            <a:pPr algn="ctr"/>
            <a:r>
              <a:rPr lang="en-US" sz="2100" spc="113" dirty="0">
                <a:ln w="11430"/>
                <a:solidFill>
                  <a:schemeClr val="bg1"/>
                </a:solidFill>
                <a:effectLst>
                  <a:outerShdw blurRad="38100" dist="38100" dir="2700000" algn="tl">
                    <a:srgbClr val="000000">
                      <a:alpha val="43137"/>
                    </a:srgbClr>
                  </a:outerShdw>
                </a:effectLst>
                <a:latin typeface="Calibri"/>
                <a:cs typeface="Calibri"/>
              </a:rPr>
              <a:t/>
            </a:r>
            <a:br>
              <a:rPr lang="en-US" sz="2100" spc="113" dirty="0">
                <a:ln w="11430"/>
                <a:solidFill>
                  <a:schemeClr val="bg1"/>
                </a:solidFill>
                <a:effectLst>
                  <a:outerShdw blurRad="38100" dist="38100" dir="2700000" algn="tl">
                    <a:srgbClr val="000000">
                      <a:alpha val="43137"/>
                    </a:srgbClr>
                  </a:outerShdw>
                </a:effectLst>
                <a:latin typeface="Calibri"/>
                <a:cs typeface="Calibri"/>
              </a:rPr>
            </a:br>
            <a:r>
              <a:rPr lang="en-US" sz="3200" spc="113" dirty="0">
                <a:ln w="11430"/>
                <a:solidFill>
                  <a:schemeClr val="accent2">
                    <a:lumMod val="50000"/>
                  </a:schemeClr>
                </a:solidFill>
                <a:effectLst>
                  <a:outerShdw blurRad="38100" dist="38100" dir="2700000" algn="tl">
                    <a:srgbClr val="000000">
                      <a:alpha val="43137"/>
                    </a:srgbClr>
                  </a:outerShdw>
                </a:effectLst>
                <a:latin typeface="Calibri"/>
                <a:cs typeface="Calibri"/>
              </a:rPr>
              <a:t>Or in other words…How can we improve our chances to successfully implement FFT in the real world?</a:t>
            </a:r>
            <a:endParaRPr lang="en-US" sz="32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a:xfrm>
            <a:off x="1714500" y="914400"/>
            <a:ext cx="5829300" cy="857250"/>
          </a:xfrm>
        </p:spPr>
        <p:txBody>
          <a:bodyPr/>
          <a:lstStyle/>
          <a:p>
            <a:r>
              <a:rPr lang="en-US" sz="3000" dirty="0">
                <a:solidFill>
                  <a:srgbClr val="3891A7"/>
                </a:solidFill>
                <a:ea typeface="ＭＳ Ｐゴシック" pitchFamily="29" charset="-128"/>
                <a:cs typeface="ＭＳ Ｐゴシック" pitchFamily="29" charset="-128"/>
              </a:rPr>
              <a:t>FFT Dissemination Standards</a:t>
            </a:r>
          </a:p>
        </p:txBody>
      </p:sp>
      <p:sp>
        <p:nvSpPr>
          <p:cNvPr id="138243" name="Rectangle 3"/>
          <p:cNvSpPr>
            <a:spLocks noGrp="1"/>
          </p:cNvSpPr>
          <p:nvPr>
            <p:ph idx="1"/>
          </p:nvPr>
        </p:nvSpPr>
        <p:spPr>
          <a:xfrm>
            <a:off x="580571" y="1654629"/>
            <a:ext cx="7852229" cy="4426857"/>
          </a:xfrm>
        </p:spPr>
        <p:txBody>
          <a:bodyPr>
            <a:noAutofit/>
          </a:bodyPr>
          <a:lstStyle/>
          <a:p>
            <a:r>
              <a:rPr lang="en-US" dirty="0">
                <a:ea typeface="ＭＳ Ｐゴシック" pitchFamily="29" charset="-128"/>
                <a:cs typeface="ＭＳ Ｐゴシック" pitchFamily="29" charset="-128"/>
              </a:rPr>
              <a:t>Working group of 3 to 8 clinicians trained in year one of implementation, with a team leader/supervisor trained in year two of implementation to provide consultation..  Supervisor is case carrying.</a:t>
            </a:r>
          </a:p>
          <a:p>
            <a:r>
              <a:rPr lang="en-US" dirty="0">
                <a:solidFill>
                  <a:srgbClr val="18579B"/>
                </a:solidFill>
                <a:ea typeface="ＭＳ Ｐゴシック" pitchFamily="29" charset="-128"/>
                <a:cs typeface="ＭＳ Ｐゴシック" pitchFamily="29" charset="-128"/>
              </a:rPr>
              <a:t>Meet weekly in consultation on FFT cases provided by trained supervisor/consultant (2 hrs per week).  </a:t>
            </a:r>
            <a:endParaRPr lang="en-US" i="1" dirty="0">
              <a:solidFill>
                <a:srgbClr val="18579B"/>
              </a:solidFill>
              <a:ea typeface="ＭＳ Ｐゴシック" pitchFamily="29" charset="-128"/>
              <a:cs typeface="ＭＳ Ｐゴシック" pitchFamily="29" charset="-128"/>
            </a:endParaRPr>
          </a:p>
          <a:p>
            <a:r>
              <a:rPr lang="en-US" dirty="0">
                <a:ea typeface="ＭＳ Ｐゴシック" pitchFamily="29" charset="-128"/>
                <a:cs typeface="ＭＳ Ｐゴシック" pitchFamily="29" charset="-128"/>
              </a:rPr>
              <a:t>Maintain minimum caseload of 5 cases at any given time (20 hrs. per week) and no more than 10 to 12 cases at any given time if full time. </a:t>
            </a:r>
            <a:endParaRPr lang="en-US" i="1" dirty="0">
              <a:ea typeface="ＭＳ Ｐゴシック" pitchFamily="29" charset="-128"/>
              <a:cs typeface="ＭＳ Ｐゴシック" pitchFamily="29" charset="-128"/>
            </a:endParaRPr>
          </a:p>
          <a:p>
            <a:r>
              <a:rPr lang="en-US" dirty="0">
                <a:solidFill>
                  <a:schemeClr val="accent2">
                    <a:lumMod val="50000"/>
                  </a:schemeClr>
                </a:solidFill>
                <a:ea typeface="ＭＳ Ｐゴシック" pitchFamily="29" charset="-128"/>
                <a:cs typeface="ＭＳ Ｐゴシック" pitchFamily="29" charset="-128"/>
              </a:rPr>
              <a:t>Each therapist  </a:t>
            </a:r>
            <a:r>
              <a:rPr lang="en-US" dirty="0">
                <a:solidFill>
                  <a:srgbClr val="18579B"/>
                </a:solidFill>
                <a:ea typeface="ＭＳ Ｐゴシック" pitchFamily="29" charset="-128"/>
                <a:cs typeface="ＭＳ Ｐゴシック" pitchFamily="29" charset="-128"/>
              </a:rPr>
              <a:t>receives a minimum of initial clinical training, follow-ups and on-going case consultation </a:t>
            </a:r>
            <a:r>
              <a:rPr lang="en-US" i="1" dirty="0">
                <a:solidFill>
                  <a:srgbClr val="18579B"/>
                </a:solidFill>
                <a:ea typeface="ＭＳ Ｐゴシック" pitchFamily="29" charset="-128"/>
                <a:cs typeface="ＭＳ Ｐゴシック" pitchFamily="29" charset="-128"/>
              </a:rPr>
              <a:t>(initial dosage of training)</a:t>
            </a:r>
          </a:p>
          <a:p>
            <a:r>
              <a:rPr lang="en-US" dirty="0">
                <a:ea typeface="ＭＳ Ｐゴシック" pitchFamily="29" charset="-128"/>
                <a:cs typeface="ＭＳ Ｐゴシック" pitchFamily="29" charset="-128"/>
              </a:rPr>
              <a:t>Individual therapist and group receiving level of supervision, consult and training appropriate to degree of adherence and competency</a:t>
            </a:r>
          </a:p>
          <a:p>
            <a:r>
              <a:rPr lang="en-US" dirty="0">
                <a:solidFill>
                  <a:srgbClr val="18579B"/>
                </a:solidFill>
                <a:ea typeface="ＭＳ Ｐゴシック" pitchFamily="29" charset="-128"/>
                <a:cs typeface="ＭＳ Ｐゴシック" pitchFamily="29" charset="-128"/>
              </a:rPr>
              <a:t>Web based CSS to assist with staying on track and on going fidelity monitoring and quality improvement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FFT Project Development</a:t>
            </a:r>
            <a:endParaRPr lang="en-US" dirty="0"/>
          </a:p>
        </p:txBody>
      </p:sp>
      <p:sp>
        <p:nvSpPr>
          <p:cNvPr id="3" name="TextBox 2"/>
          <p:cNvSpPr txBox="1"/>
          <p:nvPr/>
        </p:nvSpPr>
        <p:spPr>
          <a:xfrm>
            <a:off x="116114" y="2714626"/>
            <a:ext cx="5020243" cy="646331"/>
          </a:xfrm>
          <a:prstGeom prst="rect">
            <a:avLst/>
          </a:prstGeom>
          <a:noFill/>
        </p:spPr>
        <p:txBody>
          <a:bodyPr wrap="square" rtlCol="0">
            <a:spAutoFit/>
          </a:bodyPr>
          <a:lstStyle/>
          <a:p>
            <a:r>
              <a:rPr lang="en-US" sz="3600" b="1" dirty="0">
                <a:solidFill>
                  <a:schemeClr val="tx2">
                    <a:lumMod val="75000"/>
                  </a:schemeClr>
                </a:solidFill>
              </a:rPr>
              <a:t>Referrals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Calibri"/>
              </a:rPr>
              <a:t>Referral Considerations</a:t>
            </a:r>
          </a:p>
        </p:txBody>
      </p:sp>
      <p:sp>
        <p:nvSpPr>
          <p:cNvPr id="3" name="TextBox 2"/>
          <p:cNvSpPr txBox="1"/>
          <p:nvPr/>
        </p:nvSpPr>
        <p:spPr>
          <a:xfrm>
            <a:off x="391886" y="1982422"/>
            <a:ext cx="7024916" cy="5032147"/>
          </a:xfrm>
          <a:prstGeom prst="rect">
            <a:avLst/>
          </a:prstGeom>
          <a:noFill/>
        </p:spPr>
        <p:txBody>
          <a:bodyPr wrap="square">
            <a:spAutoFit/>
          </a:bodyPr>
          <a:lstStyle>
            <a:lvl1pPr>
              <a:defRPr sz="2400">
                <a:solidFill>
                  <a:schemeClr val="tx1"/>
                </a:solidFill>
                <a:latin typeface="Eras Medium ITC" charset="0"/>
                <a:ea typeface="ＭＳ Ｐゴシック" charset="0"/>
              </a:defRPr>
            </a:lvl1pPr>
            <a:lvl2pPr marL="742950" indent="-285750">
              <a:defRPr sz="2400">
                <a:solidFill>
                  <a:schemeClr val="tx1"/>
                </a:solidFill>
                <a:latin typeface="Eras Medium ITC" charset="0"/>
                <a:ea typeface="ＭＳ Ｐゴシック" charset="0"/>
              </a:defRPr>
            </a:lvl2pPr>
            <a:lvl3pPr marL="1143000" indent="-228600">
              <a:defRPr sz="2400">
                <a:solidFill>
                  <a:schemeClr val="tx1"/>
                </a:solidFill>
                <a:latin typeface="Eras Medium ITC" charset="0"/>
                <a:ea typeface="ＭＳ Ｐゴシック" charset="0"/>
              </a:defRPr>
            </a:lvl3pPr>
            <a:lvl4pPr marL="1600200" indent="-228600">
              <a:defRPr sz="2400">
                <a:solidFill>
                  <a:schemeClr val="tx1"/>
                </a:solidFill>
                <a:latin typeface="Eras Medium ITC" charset="0"/>
                <a:ea typeface="ＭＳ Ｐゴシック" charset="0"/>
              </a:defRPr>
            </a:lvl4pPr>
            <a:lvl5pPr marL="2057400" indent="-228600">
              <a:defRPr sz="2400">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400">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400">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400">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400">
                <a:solidFill>
                  <a:schemeClr val="tx1"/>
                </a:solidFill>
                <a:latin typeface="Eras Medium ITC" charset="0"/>
                <a:ea typeface="ＭＳ Ｐゴシック" charset="0"/>
              </a:defRPr>
            </a:lvl9pPr>
          </a:lstStyle>
          <a:p>
            <a:r>
              <a:rPr lang="en-US" dirty="0">
                <a:latin typeface="Calibri"/>
              </a:rPr>
              <a:t>Inclusion Criteria</a:t>
            </a:r>
          </a:p>
          <a:p>
            <a:r>
              <a:rPr lang="en-US" dirty="0">
                <a:latin typeface="Calibri"/>
              </a:rPr>
              <a:t>	-</a:t>
            </a:r>
            <a:r>
              <a:rPr lang="en-US" dirty="0" smtClean="0">
                <a:latin typeface="Calibri"/>
              </a:rPr>
              <a:t>10/11 </a:t>
            </a:r>
            <a:r>
              <a:rPr lang="en-US" dirty="0">
                <a:latin typeface="Calibri"/>
              </a:rPr>
              <a:t>to 18 years old</a:t>
            </a:r>
          </a:p>
          <a:p>
            <a:r>
              <a:rPr lang="en-US" dirty="0">
                <a:latin typeface="Calibri"/>
              </a:rPr>
              <a:t>	-In community or ready to go into the community</a:t>
            </a:r>
          </a:p>
          <a:p>
            <a:r>
              <a:rPr lang="en-US" dirty="0">
                <a:latin typeface="Calibri"/>
              </a:rPr>
              <a:t>	-Family Available</a:t>
            </a:r>
          </a:p>
          <a:p>
            <a:r>
              <a:rPr lang="en-US" dirty="0">
                <a:latin typeface="Calibri"/>
              </a:rPr>
              <a:t>	-Youth is Returning to family</a:t>
            </a:r>
          </a:p>
          <a:p>
            <a:r>
              <a:rPr lang="en-US" dirty="0">
                <a:latin typeface="Calibri"/>
              </a:rPr>
              <a:t>	-Inclusionary referral behaviors include 	externalizing 	behaviors, internalizing symptoms, </a:t>
            </a:r>
            <a:r>
              <a:rPr lang="en-US" dirty="0" smtClean="0">
                <a:latin typeface="Calibri"/>
              </a:rPr>
              <a:t>	and/or </a:t>
            </a:r>
            <a:r>
              <a:rPr lang="en-US" dirty="0">
                <a:latin typeface="Calibri"/>
              </a:rPr>
              <a:t>substance 	abuse. </a:t>
            </a:r>
          </a:p>
          <a:p>
            <a:r>
              <a:rPr lang="en-US" dirty="0">
                <a:latin typeface="Calibri"/>
              </a:rPr>
              <a:t>	-Referral issues can be from one domain </a:t>
            </a:r>
            <a:r>
              <a:rPr lang="en-US" dirty="0" smtClean="0">
                <a:latin typeface="Calibri"/>
              </a:rPr>
              <a:t>	(</a:t>
            </a:r>
            <a:r>
              <a:rPr lang="en-US" dirty="0">
                <a:latin typeface="Calibri"/>
              </a:rPr>
              <a:t>externalizing 	alone) or in combination (co-	morbidity of substance abuse </a:t>
            </a:r>
            <a:r>
              <a:rPr lang="en-US" dirty="0" smtClean="0">
                <a:latin typeface="Calibri"/>
              </a:rPr>
              <a:t>and </a:t>
            </a:r>
            <a:r>
              <a:rPr lang="en-US" dirty="0">
                <a:latin typeface="Calibri"/>
              </a:rPr>
              <a:t>externalizing </a:t>
            </a:r>
            <a:r>
              <a:rPr lang="en-US" dirty="0" smtClean="0">
                <a:latin typeface="Calibri"/>
              </a:rPr>
              <a:t>	behaviors</a:t>
            </a:r>
            <a:r>
              <a:rPr lang="en-US" dirty="0">
                <a:latin typeface="Calibri"/>
              </a:rPr>
              <a:t>). </a:t>
            </a:r>
          </a:p>
          <a:p>
            <a:r>
              <a:rPr lang="en-US" sz="1500" b="1" dirty="0">
                <a:latin typeface="Calibri"/>
              </a:rPr>
              <a:t>	</a:t>
            </a:r>
            <a:endParaRPr lang="en-US" sz="1500" dirty="0">
              <a:latin typeface="Calibri"/>
            </a:endParaRPr>
          </a:p>
          <a:p>
            <a:r>
              <a:rPr lang="en-US" sz="1500" dirty="0">
                <a:latin typeface="Calibri"/>
              </a:rPr>
              <a:t> </a:t>
            </a:r>
            <a:r>
              <a:rPr lang="en-US" sz="1800" dirty="0"/>
              <a:t>		 </a:t>
            </a:r>
          </a:p>
        </p:txBody>
      </p:sp>
    </p:spTree>
    <p:extLst>
      <p:ext uri="{BB962C8B-B14F-4D97-AF65-F5344CB8AC3E}">
        <p14:creationId xmlns:p14="http://schemas.microsoft.com/office/powerpoint/2010/main" val="1272259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1600200" y="275771"/>
            <a:ext cx="5829300" cy="696686"/>
          </a:xfrm>
        </p:spPr>
        <p:txBody>
          <a:bodyPr/>
          <a:lstStyle/>
          <a:p>
            <a:pPr eaLnBrk="1" hangingPunct="1"/>
            <a:r>
              <a:rPr lang="en-US" dirty="0">
                <a:latin typeface="Calibri"/>
              </a:rPr>
              <a:t>Referral Considerations</a:t>
            </a:r>
          </a:p>
        </p:txBody>
      </p:sp>
      <p:sp>
        <p:nvSpPr>
          <p:cNvPr id="538627" name="Rectangle 3"/>
          <p:cNvSpPr>
            <a:spLocks noGrp="1" noChangeArrowheads="1"/>
          </p:cNvSpPr>
          <p:nvPr>
            <p:ph idx="1"/>
          </p:nvPr>
        </p:nvSpPr>
        <p:spPr>
          <a:xfrm>
            <a:off x="390071" y="1161142"/>
            <a:ext cx="7039429" cy="4164569"/>
          </a:xfrm>
          <a:noFill/>
        </p:spPr>
        <p:txBody>
          <a:bodyPr>
            <a:noAutofit/>
          </a:bodyPr>
          <a:lstStyle/>
          <a:p>
            <a:pPr lvl="1" eaLnBrk="1" hangingPunct="1">
              <a:buFont typeface="Perpetua" charset="0"/>
              <a:buNone/>
            </a:pPr>
            <a:r>
              <a:rPr lang="en-US" sz="2000" dirty="0">
                <a:solidFill>
                  <a:schemeClr val="tx1"/>
                </a:solidFill>
                <a:latin typeface="Calibri"/>
              </a:rPr>
              <a:t>Exclusion</a:t>
            </a:r>
          </a:p>
          <a:p>
            <a:r>
              <a:rPr lang="en-US" sz="2000" dirty="0">
                <a:solidFill>
                  <a:schemeClr val="tx1"/>
                </a:solidFill>
                <a:latin typeface="Calibri"/>
              </a:rPr>
              <a:t>Youth 10 years of age or below (as primary referral)</a:t>
            </a:r>
          </a:p>
          <a:p>
            <a:r>
              <a:rPr lang="en-US" sz="2000" dirty="0">
                <a:solidFill>
                  <a:schemeClr val="tx1"/>
                </a:solidFill>
                <a:latin typeface="Calibri"/>
              </a:rPr>
              <a:t>Youth who have no psycho-social system that constitutes family (shared history, sense of future, some level of co-habitation)</a:t>
            </a:r>
          </a:p>
          <a:p>
            <a:r>
              <a:rPr lang="en-US" sz="2000" dirty="0">
                <a:solidFill>
                  <a:schemeClr val="tx1"/>
                </a:solidFill>
                <a:latin typeface="Calibri"/>
              </a:rPr>
              <a:t>Youth is scheduled to be sent away from family (remand, placement, foster care, etc)</a:t>
            </a:r>
          </a:p>
          <a:p>
            <a:r>
              <a:rPr lang="en-US" sz="2000" dirty="0">
                <a:solidFill>
                  <a:schemeClr val="tx1"/>
                </a:solidFill>
                <a:latin typeface="Calibri"/>
              </a:rPr>
              <a:t>Sexual Offenders</a:t>
            </a:r>
          </a:p>
          <a:p>
            <a:r>
              <a:rPr lang="en-US" sz="2000" dirty="0">
                <a:solidFill>
                  <a:schemeClr val="tx1"/>
                </a:solidFill>
                <a:latin typeface="Calibri"/>
              </a:rPr>
              <a:t>Youth with current acute psychosis.   </a:t>
            </a:r>
          </a:p>
          <a:p>
            <a:r>
              <a:rPr lang="en-US" sz="2000" dirty="0">
                <a:solidFill>
                  <a:schemeClr val="tx1"/>
                </a:solidFill>
                <a:latin typeface="Calibri"/>
              </a:rPr>
              <a:t>Youth that present with severe psychiatric illness:</a:t>
            </a:r>
          </a:p>
          <a:p>
            <a:r>
              <a:rPr lang="en-US" sz="2000" dirty="0">
                <a:solidFill>
                  <a:schemeClr val="tx1"/>
                </a:solidFill>
                <a:latin typeface="Calibri"/>
              </a:rPr>
              <a:t>□ 	actively suicidal	</a:t>
            </a:r>
          </a:p>
          <a:p>
            <a:r>
              <a:rPr lang="en-US" sz="2000" dirty="0">
                <a:solidFill>
                  <a:schemeClr val="tx1"/>
                </a:solidFill>
                <a:latin typeface="Calibri"/>
              </a:rPr>
              <a:t>□	actively homicidal</a:t>
            </a:r>
          </a:p>
          <a:p>
            <a:r>
              <a:rPr lang="en-US" sz="2000" dirty="0">
                <a:solidFill>
                  <a:schemeClr val="tx1"/>
                </a:solidFill>
                <a:latin typeface="Calibri"/>
              </a:rPr>
              <a:t>□	actively psychotic</a:t>
            </a:r>
          </a:p>
          <a:p>
            <a:pPr>
              <a:buFont typeface="Perpetua" charset="0"/>
              <a:buNone/>
            </a:pPr>
            <a:endParaRPr lang="en-US" sz="2700" dirty="0">
              <a:latin typeface="Arial" charset="0"/>
            </a:endParaRPr>
          </a:p>
          <a:p>
            <a:pPr marL="0" indent="0">
              <a:buNone/>
            </a:pPr>
            <a:r>
              <a:rPr lang="en-US" dirty="0">
                <a:latin typeface="Arial" charset="0"/>
              </a:rPr>
              <a:t> </a:t>
            </a:r>
            <a:endParaRPr lang="en-US" sz="2700" dirty="0">
              <a:latin typeface="Arial" charset="0"/>
            </a:endParaRPr>
          </a:p>
        </p:txBody>
      </p:sp>
    </p:spTree>
    <p:extLst>
      <p:ext uri="{BB962C8B-B14F-4D97-AF65-F5344CB8AC3E}">
        <p14:creationId xmlns:p14="http://schemas.microsoft.com/office/powerpoint/2010/main" val="21859024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595086" y="257175"/>
            <a:ext cx="7005864" cy="857250"/>
          </a:xfrm>
        </p:spPr>
        <p:txBody>
          <a:bodyPr/>
          <a:lstStyle/>
          <a:p>
            <a:pPr eaLnBrk="1" hangingPunct="1"/>
            <a:r>
              <a:rPr lang="en-US" dirty="0">
                <a:latin typeface="Calibri"/>
              </a:rPr>
              <a:t>Referral Considerations</a:t>
            </a:r>
          </a:p>
        </p:txBody>
      </p:sp>
      <p:sp>
        <p:nvSpPr>
          <p:cNvPr id="538627" name="Rectangle 3"/>
          <p:cNvSpPr>
            <a:spLocks noGrp="1" noChangeArrowheads="1"/>
          </p:cNvSpPr>
          <p:nvPr>
            <p:ph idx="1"/>
          </p:nvPr>
        </p:nvSpPr>
        <p:spPr>
          <a:xfrm>
            <a:off x="406400" y="1117599"/>
            <a:ext cx="7194550" cy="5863771"/>
          </a:xfrm>
          <a:solidFill>
            <a:srgbClr val="FFFFFF"/>
          </a:solidFill>
        </p:spPr>
        <p:txBody>
          <a:bodyPr>
            <a:noAutofit/>
          </a:bodyPr>
          <a:lstStyle/>
          <a:p>
            <a:pPr lvl="1" eaLnBrk="1" hangingPunct="1">
              <a:buFont typeface="Perpetua" charset="0"/>
              <a:buNone/>
            </a:pPr>
            <a:endParaRPr lang="en-US" sz="1500" b="1" dirty="0">
              <a:solidFill>
                <a:schemeClr val="tx1"/>
              </a:solidFill>
              <a:latin typeface="Calibri"/>
            </a:endParaRPr>
          </a:p>
          <a:p>
            <a:pPr eaLnBrk="1" hangingPunct="1">
              <a:lnSpc>
                <a:spcPct val="90000"/>
              </a:lnSpc>
            </a:pPr>
            <a:r>
              <a:rPr lang="en-US" sz="2000" dirty="0">
                <a:solidFill>
                  <a:schemeClr val="tx1"/>
                </a:solidFill>
                <a:latin typeface="Calibri"/>
              </a:rPr>
              <a:t>Capitalize on momentum…</a:t>
            </a:r>
          </a:p>
          <a:p>
            <a:pPr lvl="1" eaLnBrk="1" hangingPunct="1">
              <a:lnSpc>
                <a:spcPct val="90000"/>
              </a:lnSpc>
            </a:pPr>
            <a:r>
              <a:rPr lang="en-US" sz="2000" dirty="0">
                <a:solidFill>
                  <a:schemeClr val="tx1"/>
                </a:solidFill>
                <a:latin typeface="Calibri"/>
              </a:rPr>
              <a:t>Decrease length of time b/w identification of problem and intervention</a:t>
            </a:r>
          </a:p>
          <a:p>
            <a:pPr lvl="1" eaLnBrk="1" hangingPunct="1">
              <a:lnSpc>
                <a:spcPct val="90000"/>
              </a:lnSpc>
            </a:pPr>
            <a:r>
              <a:rPr lang="en-US" sz="2000" dirty="0">
                <a:solidFill>
                  <a:schemeClr val="tx1"/>
                </a:solidFill>
                <a:latin typeface="Calibri"/>
              </a:rPr>
              <a:t>Start FFT as close as possible to the event prompting the referral </a:t>
            </a:r>
          </a:p>
          <a:p>
            <a:pPr lvl="1" eaLnBrk="1" hangingPunct="1">
              <a:lnSpc>
                <a:spcPct val="90000"/>
              </a:lnSpc>
            </a:pPr>
            <a:r>
              <a:rPr lang="en-US" sz="2000" dirty="0">
                <a:solidFill>
                  <a:schemeClr val="tx1"/>
                </a:solidFill>
                <a:latin typeface="Calibri"/>
              </a:rPr>
              <a:t>Use expectations--  avoid youth having </a:t>
            </a:r>
            <a:r>
              <a:rPr lang="en-US" sz="2000" i="1" dirty="0">
                <a:solidFill>
                  <a:schemeClr val="tx1"/>
                </a:solidFill>
                <a:latin typeface="Calibri"/>
              </a:rPr>
              <a:t>nothing happen</a:t>
            </a:r>
            <a:r>
              <a:rPr lang="en-US" sz="2000" dirty="0">
                <a:solidFill>
                  <a:schemeClr val="tx1"/>
                </a:solidFill>
                <a:latin typeface="Calibri"/>
              </a:rPr>
              <a:t> after identification of a problem.</a:t>
            </a:r>
          </a:p>
          <a:p>
            <a:pPr lvl="1" eaLnBrk="1" hangingPunct="1">
              <a:lnSpc>
                <a:spcPct val="90000"/>
              </a:lnSpc>
            </a:pPr>
            <a:endParaRPr lang="en-US" sz="2000" dirty="0">
              <a:solidFill>
                <a:schemeClr val="tx1"/>
              </a:solidFill>
              <a:latin typeface="Calibri"/>
            </a:endParaRPr>
          </a:p>
          <a:p>
            <a:pPr eaLnBrk="1" hangingPunct="1">
              <a:lnSpc>
                <a:spcPct val="90000"/>
              </a:lnSpc>
            </a:pPr>
            <a:r>
              <a:rPr lang="en-US" sz="2000" dirty="0">
                <a:solidFill>
                  <a:schemeClr val="tx1"/>
                </a:solidFill>
                <a:latin typeface="Calibri"/>
              </a:rPr>
              <a:t>Effectively sequence interventions (what comes first??)</a:t>
            </a:r>
          </a:p>
          <a:p>
            <a:pPr lvl="1" eaLnBrk="1" hangingPunct="1">
              <a:lnSpc>
                <a:spcPct val="90000"/>
              </a:lnSpc>
            </a:pPr>
            <a:r>
              <a:rPr lang="en-US" sz="2000" dirty="0">
                <a:solidFill>
                  <a:schemeClr val="tx1"/>
                </a:solidFill>
                <a:latin typeface="Calibri"/>
              </a:rPr>
              <a:t>Lethality…  (e.g. child abuse invest; d/a toxicity, etc.)</a:t>
            </a:r>
          </a:p>
          <a:p>
            <a:pPr lvl="1" eaLnBrk="1" hangingPunct="1">
              <a:lnSpc>
                <a:spcPct val="90000"/>
              </a:lnSpc>
            </a:pPr>
            <a:r>
              <a:rPr lang="en-US" sz="2000" dirty="0">
                <a:solidFill>
                  <a:schemeClr val="tx1"/>
                </a:solidFill>
                <a:latin typeface="Calibri"/>
              </a:rPr>
              <a:t>With FFT, E/M is strong way to start family down the road of intervention … with the generalization phase of FFT being effective for making referral to next appropriate service that will help maintain/extend change. </a:t>
            </a:r>
          </a:p>
          <a:p>
            <a:pPr lvl="1" eaLnBrk="1" hangingPunct="1">
              <a:lnSpc>
                <a:spcPct val="90000"/>
              </a:lnSpc>
            </a:pPr>
            <a:r>
              <a:rPr lang="en-US" sz="2000" dirty="0">
                <a:solidFill>
                  <a:schemeClr val="tx1"/>
                </a:solidFill>
                <a:latin typeface="Calibri"/>
              </a:rPr>
              <a:t>Simultaneous referrals? </a:t>
            </a:r>
          </a:p>
          <a:p>
            <a:pPr lvl="1" eaLnBrk="1" hangingPunct="1"/>
            <a:endParaRPr lang="en-US" sz="2000" b="1" dirty="0">
              <a:solidFill>
                <a:schemeClr val="tx1"/>
              </a:solidFill>
              <a:latin typeface="Calibri"/>
            </a:endParaRPr>
          </a:p>
          <a:p>
            <a:pPr lvl="1" eaLnBrk="1" hangingPunct="1">
              <a:buFont typeface="Perpetua" charset="0"/>
              <a:buNone/>
            </a:pPr>
            <a:endParaRPr lang="en-US" sz="525" dirty="0">
              <a:latin typeface="Tahoma" charset="0"/>
            </a:endParaRPr>
          </a:p>
          <a:p>
            <a:pPr lvl="1" eaLnBrk="1" hangingPunct="1"/>
            <a:endParaRPr lang="en-US" sz="1500" dirty="0">
              <a:latin typeface="Tahoma" charset="0"/>
            </a:endParaRPr>
          </a:p>
        </p:txBody>
      </p:sp>
    </p:spTree>
    <p:extLst>
      <p:ext uri="{BB962C8B-B14F-4D97-AF65-F5344CB8AC3E}">
        <p14:creationId xmlns:p14="http://schemas.microsoft.com/office/powerpoint/2010/main" val="30135538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normAutofit/>
          </a:bodyPr>
          <a:lstStyle/>
          <a:p>
            <a:pPr eaLnBrk="1" hangingPunct="1"/>
            <a:r>
              <a:rPr lang="en-US" dirty="0">
                <a:solidFill>
                  <a:srgbClr val="4F81BD"/>
                </a:solidFill>
                <a:latin typeface="Calibri"/>
              </a:rPr>
              <a:t>Context</a:t>
            </a:r>
            <a:br>
              <a:rPr lang="en-US" dirty="0">
                <a:solidFill>
                  <a:srgbClr val="4F81BD"/>
                </a:solidFill>
                <a:latin typeface="Calibri"/>
              </a:rPr>
            </a:br>
            <a:r>
              <a:rPr lang="en-US" dirty="0">
                <a:solidFill>
                  <a:srgbClr val="4F81BD"/>
                </a:solidFill>
                <a:latin typeface="Calibri"/>
              </a:rPr>
              <a:t>Changing World of Practice  </a:t>
            </a:r>
          </a:p>
        </p:txBody>
      </p:sp>
      <p:sp>
        <p:nvSpPr>
          <p:cNvPr id="323587" name="Rectangle 3"/>
          <p:cNvSpPr>
            <a:spLocks noGrp="1" noChangeArrowheads="1"/>
          </p:cNvSpPr>
          <p:nvPr>
            <p:ph idx="1"/>
          </p:nvPr>
        </p:nvSpPr>
        <p:spPr>
          <a:xfrm>
            <a:off x="937259" y="1834559"/>
            <a:ext cx="7665827" cy="4695029"/>
          </a:xfrm>
        </p:spPr>
        <p:txBody>
          <a:bodyPr>
            <a:normAutofit/>
          </a:bodyPr>
          <a:lstStyle/>
          <a:p>
            <a:pPr>
              <a:lnSpc>
                <a:spcPct val="90000"/>
              </a:lnSpc>
            </a:pPr>
            <a:endParaRPr lang="en-US" sz="2100" dirty="0">
              <a:latin typeface="Arial" charset="0"/>
            </a:endParaRPr>
          </a:p>
          <a:p>
            <a:pPr>
              <a:lnSpc>
                <a:spcPct val="90000"/>
              </a:lnSpc>
            </a:pPr>
            <a:r>
              <a:rPr lang="en-US" sz="2100" dirty="0">
                <a:latin typeface="Calibri"/>
              </a:rPr>
              <a:t>Changing </a:t>
            </a:r>
            <a:r>
              <a:rPr lang="ja-JP" altLang="en-US" sz="2100" dirty="0">
                <a:latin typeface="Calibri"/>
              </a:rPr>
              <a:t>“</a:t>
            </a:r>
            <a:r>
              <a:rPr lang="en-US" sz="2100" dirty="0">
                <a:latin typeface="Calibri"/>
              </a:rPr>
              <a:t>landscape</a:t>
            </a:r>
            <a:r>
              <a:rPr lang="ja-JP" altLang="en-US" sz="2100" dirty="0">
                <a:latin typeface="Calibri"/>
              </a:rPr>
              <a:t>”</a:t>
            </a:r>
            <a:r>
              <a:rPr lang="en-US" sz="2100" dirty="0">
                <a:latin typeface="Calibri"/>
              </a:rPr>
              <a:t> of practice in mental health, juvenile justice, social work  </a:t>
            </a:r>
          </a:p>
          <a:p>
            <a:pPr>
              <a:lnSpc>
                <a:spcPct val="90000"/>
              </a:lnSpc>
            </a:pPr>
            <a:r>
              <a:rPr lang="en-US" sz="2100" dirty="0">
                <a:latin typeface="Calibri"/>
              </a:rPr>
              <a:t>Why? </a:t>
            </a:r>
            <a:endParaRPr lang="en-US" sz="2100" u="sng" dirty="0">
              <a:latin typeface="Calibri"/>
            </a:endParaRPr>
          </a:p>
          <a:p>
            <a:pPr lvl="1">
              <a:lnSpc>
                <a:spcPct val="90000"/>
              </a:lnSpc>
            </a:pPr>
            <a:r>
              <a:rPr lang="en-US" dirty="0">
                <a:latin typeface="Calibri"/>
              </a:rPr>
              <a:t>Push for Accountability…</a:t>
            </a:r>
            <a:r>
              <a:rPr lang="ja-JP" altLang="en-US" dirty="0">
                <a:latin typeface="Calibri"/>
              </a:rPr>
              <a:t>”</a:t>
            </a:r>
            <a:r>
              <a:rPr lang="en-US" dirty="0">
                <a:latin typeface="Calibri"/>
              </a:rPr>
              <a:t>where is the data?</a:t>
            </a:r>
            <a:r>
              <a:rPr lang="ja-JP" altLang="en-US" dirty="0">
                <a:latin typeface="Calibri"/>
              </a:rPr>
              <a:t>”</a:t>
            </a:r>
            <a:endParaRPr lang="en-US" dirty="0">
              <a:latin typeface="Calibri"/>
            </a:endParaRPr>
          </a:p>
          <a:p>
            <a:pPr lvl="2">
              <a:lnSpc>
                <a:spcPct val="90000"/>
              </a:lnSpc>
            </a:pPr>
            <a:r>
              <a:rPr lang="en-US" sz="2100" dirty="0">
                <a:latin typeface="Calibri"/>
              </a:rPr>
              <a:t>For program selection</a:t>
            </a:r>
          </a:p>
          <a:p>
            <a:pPr lvl="2">
              <a:lnSpc>
                <a:spcPct val="90000"/>
              </a:lnSpc>
            </a:pPr>
            <a:r>
              <a:rPr lang="en-US" sz="2100" dirty="0">
                <a:latin typeface="Calibri"/>
              </a:rPr>
              <a:t>For ongoing local evaluation</a:t>
            </a:r>
          </a:p>
          <a:p>
            <a:pPr lvl="2">
              <a:lnSpc>
                <a:spcPct val="90000"/>
              </a:lnSpc>
            </a:pPr>
            <a:r>
              <a:rPr lang="en-US" sz="2100" dirty="0">
                <a:latin typeface="Calibri"/>
              </a:rPr>
              <a:t>For everyday clinical practice</a:t>
            </a:r>
          </a:p>
          <a:p>
            <a:pPr lvl="1">
              <a:lnSpc>
                <a:spcPct val="90000"/>
              </a:lnSpc>
            </a:pPr>
            <a:r>
              <a:rPr lang="en-US" dirty="0">
                <a:latin typeface="Calibri"/>
              </a:rPr>
              <a:t>Increase quality and relevance of research</a:t>
            </a:r>
          </a:p>
          <a:p>
            <a:pPr lvl="2">
              <a:lnSpc>
                <a:spcPct val="90000"/>
              </a:lnSpc>
            </a:pPr>
            <a:r>
              <a:rPr lang="en-US" sz="2100" dirty="0">
                <a:latin typeface="Calibri"/>
              </a:rPr>
              <a:t>Solid trends, </a:t>
            </a:r>
          </a:p>
          <a:p>
            <a:pPr lvl="2">
              <a:lnSpc>
                <a:spcPct val="90000"/>
              </a:lnSpc>
            </a:pPr>
            <a:r>
              <a:rPr lang="en-US" sz="2100" dirty="0">
                <a:latin typeface="Calibri"/>
              </a:rPr>
              <a:t>consistent findings, </a:t>
            </a:r>
          </a:p>
          <a:p>
            <a:pPr lvl="2">
              <a:lnSpc>
                <a:spcPct val="90000"/>
              </a:lnSpc>
            </a:pPr>
            <a:r>
              <a:rPr lang="en-US" sz="2100" dirty="0">
                <a:latin typeface="Calibri"/>
              </a:rPr>
              <a:t>clear practice implications</a:t>
            </a:r>
          </a:p>
          <a:p>
            <a:pPr lvl="1">
              <a:lnSpc>
                <a:spcPct val="90000"/>
              </a:lnSpc>
              <a:buNone/>
            </a:pPr>
            <a:endParaRPr lang="en-US" sz="1800" dirty="0">
              <a:latin typeface="Arial" charset="0"/>
            </a:endParaRPr>
          </a:p>
        </p:txBody>
      </p:sp>
    </p:spTree>
    <p:extLst>
      <p:ext uri="{BB962C8B-B14F-4D97-AF65-F5344CB8AC3E}">
        <p14:creationId xmlns:p14="http://schemas.microsoft.com/office/powerpoint/2010/main" val="426848088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152400" y="516467"/>
            <a:ext cx="8991600" cy="812800"/>
          </a:xfrm>
        </p:spPr>
        <p:txBody>
          <a:bodyPr>
            <a:normAutofit fontScale="90000"/>
          </a:bodyPr>
          <a:lstStyle/>
          <a:p>
            <a:pPr eaLnBrk="1" hangingPunct="1">
              <a:defRPr/>
            </a:pPr>
            <a:r>
              <a:rPr lang="en-US" sz="2489" dirty="0">
                <a:solidFill>
                  <a:schemeClr val="tx1"/>
                </a:solidFill>
                <a:latin typeface="Garamond" pitchFamily="18" charset="0"/>
              </a:rPr>
              <a:t>Referral agent communication w/ family can set the stage for strong beginning to FFT.   </a:t>
            </a:r>
          </a:p>
        </p:txBody>
      </p:sp>
      <p:sp>
        <p:nvSpPr>
          <p:cNvPr id="97283" name="Rectangle 3"/>
          <p:cNvSpPr>
            <a:spLocks noGrp="1" noChangeArrowheads="1"/>
          </p:cNvSpPr>
          <p:nvPr>
            <p:ph idx="1"/>
          </p:nvPr>
        </p:nvSpPr>
        <p:spPr>
          <a:xfrm>
            <a:off x="0" y="1329267"/>
            <a:ext cx="9144000" cy="4809067"/>
          </a:xfrm>
          <a:noFill/>
          <a:extLst>
            <a:ext uri="{909E8E84-426E-40DD-AFC4-6F175D3DCCD1}">
              <a14:hiddenFill xmlns:a14="http://schemas.microsoft.com/office/drawing/2010/main">
                <a:solidFill>
                  <a:srgbClr val="FFFFFF"/>
                </a:solidFill>
              </a14:hiddenFill>
            </a:ext>
          </a:extLst>
        </p:spPr>
        <p:txBody>
          <a:bodyPr>
            <a:normAutofit/>
          </a:bodyPr>
          <a:lstStyle/>
          <a:p>
            <a:pPr marL="0" indent="0" eaLnBrk="1" hangingPunct="1">
              <a:lnSpc>
                <a:spcPct val="90000"/>
              </a:lnSpc>
              <a:buNone/>
            </a:pPr>
            <a:endParaRPr lang="en-US" altLang="en-US" sz="1778" dirty="0">
              <a:latin typeface="Garamond" panose="02020404030301010803" pitchFamily="18" charset="0"/>
            </a:endParaRPr>
          </a:p>
          <a:p>
            <a:pPr eaLnBrk="1" hangingPunct="1">
              <a:lnSpc>
                <a:spcPct val="90000"/>
              </a:lnSpc>
            </a:pPr>
            <a:endParaRPr lang="en-US" altLang="en-US" sz="1778" dirty="0">
              <a:latin typeface="Garamond" panose="02020404030301010803" pitchFamily="18" charset="0"/>
            </a:endParaRPr>
          </a:p>
          <a:p>
            <a:pPr eaLnBrk="1" hangingPunct="1">
              <a:lnSpc>
                <a:spcPct val="90000"/>
              </a:lnSpc>
            </a:pPr>
            <a:r>
              <a:rPr lang="en-US" altLang="en-US" sz="1778" dirty="0">
                <a:solidFill>
                  <a:schemeClr val="tx1"/>
                </a:solidFill>
                <a:latin typeface="Garamond" panose="02020404030301010803" pitchFamily="18" charset="0"/>
              </a:rPr>
              <a:t>	Content when talking to family about FFT referral: </a:t>
            </a:r>
          </a:p>
          <a:p>
            <a:pPr lvl="1" eaLnBrk="1" hangingPunct="1">
              <a:lnSpc>
                <a:spcPct val="90000"/>
              </a:lnSpc>
            </a:pPr>
            <a:r>
              <a:rPr lang="en-US" altLang="en-US" sz="1778" dirty="0">
                <a:latin typeface="Garamond" panose="02020404030301010803" pitchFamily="18" charset="0"/>
              </a:rPr>
              <a:t>FFT is short-term; highly effective; reduce recidivism; impacts sibs…</a:t>
            </a:r>
          </a:p>
          <a:p>
            <a:pPr lvl="1" eaLnBrk="1" hangingPunct="1">
              <a:lnSpc>
                <a:spcPct val="90000"/>
              </a:lnSpc>
            </a:pPr>
            <a:r>
              <a:rPr lang="en-US" altLang="en-US" sz="1778" dirty="0">
                <a:latin typeface="Garamond" panose="02020404030301010803" pitchFamily="18" charset="0"/>
              </a:rPr>
              <a:t>Why family?</a:t>
            </a:r>
          </a:p>
          <a:p>
            <a:pPr lvl="2" eaLnBrk="1" hangingPunct="1">
              <a:lnSpc>
                <a:spcPct val="90000"/>
              </a:lnSpc>
            </a:pPr>
            <a:r>
              <a:rPr lang="en-US" altLang="en-US" sz="1778" dirty="0">
                <a:solidFill>
                  <a:schemeClr val="tx2"/>
                </a:solidFill>
                <a:latin typeface="Garamond" panose="02020404030301010803" pitchFamily="18" charset="0"/>
              </a:rPr>
              <a:t>Issues arise </a:t>
            </a:r>
            <a:r>
              <a:rPr lang="en-US" altLang="en-US" sz="1778" dirty="0" smtClean="0">
                <a:solidFill>
                  <a:schemeClr val="tx2"/>
                </a:solidFill>
                <a:latin typeface="Garamond" panose="02020404030301010803" pitchFamily="18" charset="0"/>
              </a:rPr>
              <a:t>through </a:t>
            </a:r>
            <a:r>
              <a:rPr lang="en-US" altLang="en-US" sz="1778" dirty="0">
                <a:solidFill>
                  <a:schemeClr val="tx2"/>
                </a:solidFill>
                <a:latin typeface="Garamond" panose="02020404030301010803" pitchFamily="18" charset="0"/>
              </a:rPr>
              <a:t>family; can begin to be solved there.</a:t>
            </a:r>
          </a:p>
          <a:p>
            <a:pPr lvl="2" eaLnBrk="1" hangingPunct="1">
              <a:lnSpc>
                <a:spcPct val="90000"/>
              </a:lnSpc>
            </a:pPr>
            <a:r>
              <a:rPr lang="en-US" altLang="en-US" sz="1778" dirty="0">
                <a:solidFill>
                  <a:schemeClr val="tx2"/>
                </a:solidFill>
                <a:latin typeface="Garamond" panose="02020404030301010803" pitchFamily="18" charset="0"/>
              </a:rPr>
              <a:t>Families support youth long after outside agencies gone.</a:t>
            </a:r>
          </a:p>
          <a:p>
            <a:pPr lvl="2" eaLnBrk="1" hangingPunct="1">
              <a:lnSpc>
                <a:spcPct val="90000"/>
              </a:lnSpc>
            </a:pPr>
            <a:r>
              <a:rPr lang="en-US" altLang="en-US" sz="1778" dirty="0">
                <a:solidFill>
                  <a:schemeClr val="tx2"/>
                </a:solidFill>
                <a:latin typeface="Garamond" panose="02020404030301010803" pitchFamily="18" charset="0"/>
              </a:rPr>
              <a:t>Any ‘system involvement’ impacts the whole family.</a:t>
            </a:r>
          </a:p>
          <a:p>
            <a:pPr lvl="2" eaLnBrk="1" hangingPunct="1">
              <a:lnSpc>
                <a:spcPct val="90000"/>
              </a:lnSpc>
            </a:pPr>
            <a:r>
              <a:rPr lang="en-US" altLang="en-US" sz="1778" dirty="0">
                <a:solidFill>
                  <a:schemeClr val="tx2"/>
                </a:solidFill>
                <a:latin typeface="Garamond" panose="02020404030301010803" pitchFamily="18" charset="0"/>
              </a:rPr>
              <a:t>Often no one knows the youth better than the family.</a:t>
            </a:r>
          </a:p>
          <a:p>
            <a:pPr lvl="2" eaLnBrk="1" hangingPunct="1">
              <a:lnSpc>
                <a:spcPct val="90000"/>
              </a:lnSpc>
            </a:pPr>
            <a:r>
              <a:rPr lang="en-US" altLang="en-US" sz="1778" dirty="0">
                <a:solidFill>
                  <a:schemeClr val="tx2"/>
                </a:solidFill>
                <a:latin typeface="Garamond" panose="02020404030301010803" pitchFamily="18" charset="0"/>
              </a:rPr>
              <a:t>W/ family involved, changes can happen quicker.</a:t>
            </a:r>
          </a:p>
          <a:p>
            <a:pPr lvl="2" eaLnBrk="1" hangingPunct="1">
              <a:lnSpc>
                <a:spcPct val="90000"/>
              </a:lnSpc>
            </a:pPr>
            <a:r>
              <a:rPr lang="en-US" altLang="en-US" sz="1778" dirty="0">
                <a:solidFill>
                  <a:schemeClr val="tx2"/>
                </a:solidFill>
                <a:latin typeface="Garamond" panose="02020404030301010803" pitchFamily="18" charset="0"/>
              </a:rPr>
              <a:t>Family can support youth more effectively than youth on his/her own.</a:t>
            </a:r>
          </a:p>
          <a:p>
            <a:pPr lvl="2" eaLnBrk="1" hangingPunct="1">
              <a:lnSpc>
                <a:spcPct val="90000"/>
              </a:lnSpc>
            </a:pPr>
            <a:r>
              <a:rPr lang="en-US" altLang="en-US" sz="1778" dirty="0">
                <a:solidFill>
                  <a:schemeClr val="tx2"/>
                </a:solidFill>
                <a:latin typeface="Garamond" panose="02020404030301010803" pitchFamily="18" charset="0"/>
              </a:rPr>
              <a:t>If </a:t>
            </a:r>
            <a:r>
              <a:rPr lang="en-US" altLang="en-US" sz="1778" dirty="0" smtClean="0">
                <a:solidFill>
                  <a:schemeClr val="tx2"/>
                </a:solidFill>
                <a:latin typeface="Garamond" panose="02020404030301010803" pitchFamily="18" charset="0"/>
              </a:rPr>
              <a:t>affects </a:t>
            </a:r>
            <a:r>
              <a:rPr lang="en-US" altLang="en-US" sz="1778" dirty="0">
                <a:solidFill>
                  <a:schemeClr val="tx2"/>
                </a:solidFill>
                <a:latin typeface="Garamond" panose="02020404030301010803" pitchFamily="18" charset="0"/>
              </a:rPr>
              <a:t>family, may also impact younger sibs.</a:t>
            </a:r>
          </a:p>
        </p:txBody>
      </p:sp>
    </p:spTree>
    <p:extLst>
      <p:ext uri="{BB962C8B-B14F-4D97-AF65-F5344CB8AC3E}">
        <p14:creationId xmlns:p14="http://schemas.microsoft.com/office/powerpoint/2010/main" val="230176340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971" y="609600"/>
            <a:ext cx="6347713" cy="1320800"/>
          </a:xfrm>
        </p:spPr>
        <p:txBody>
          <a:bodyPr/>
          <a:lstStyle/>
          <a:p>
            <a:r>
              <a:rPr lang="en-US" dirty="0" smtClean="0">
                <a:ea typeface="ＭＳ Ｐゴシック" pitchFamily="29" charset="-128"/>
                <a:cs typeface="ＭＳ Ｐゴシック" pitchFamily="29" charset="-128"/>
              </a:rPr>
              <a:t>Functional Family Therapy</a:t>
            </a:r>
            <a:endParaRPr lang="en-US" dirty="0"/>
          </a:p>
        </p:txBody>
      </p:sp>
      <p:sp>
        <p:nvSpPr>
          <p:cNvPr id="2" name="Content Placeholder 1"/>
          <p:cNvSpPr>
            <a:spLocks noGrp="1"/>
          </p:cNvSpPr>
          <p:nvPr>
            <p:ph idx="1"/>
          </p:nvPr>
        </p:nvSpPr>
        <p:spPr>
          <a:xfrm>
            <a:off x="609599" y="1378040"/>
            <a:ext cx="6347714" cy="4663324"/>
          </a:xfrm>
        </p:spPr>
        <p:txBody>
          <a:bodyPr>
            <a:normAutofit/>
          </a:bodyPr>
          <a:lstStyle/>
          <a:p>
            <a:endParaRPr lang="en-US" dirty="0" smtClean="0"/>
          </a:p>
          <a:p>
            <a:r>
              <a:rPr lang="en-US" sz="2400" dirty="0" smtClean="0"/>
              <a:t>Project Referral Process?</a:t>
            </a:r>
            <a:endParaRPr lang="en-US" sz="2400" dirty="0"/>
          </a:p>
          <a:p>
            <a:pPr marL="0" indent="0">
              <a:buNone/>
            </a:pPr>
            <a:endParaRPr lang="en-US" sz="2400" dirty="0"/>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lumMod val="50000"/>
                  </a:schemeClr>
                </a:solidFill>
                <a:ea typeface="ＭＳ Ｐゴシック" pitchFamily="29" charset="-128"/>
                <a:cs typeface="ＭＳ Ｐゴシック" pitchFamily="29" charset="-128"/>
              </a:rPr>
              <a:t>Functional Family Therapy</a:t>
            </a:r>
            <a:br>
              <a:rPr lang="en-US" dirty="0" smtClean="0">
                <a:solidFill>
                  <a:schemeClr val="accent1">
                    <a:lumMod val="50000"/>
                  </a:schemeClr>
                </a:solidFill>
                <a:ea typeface="ＭＳ Ｐゴシック" pitchFamily="29" charset="-128"/>
                <a:cs typeface="ＭＳ Ｐゴシック" pitchFamily="29" charset="-128"/>
              </a:rPr>
            </a:br>
            <a:r>
              <a:rPr lang="en-US" sz="3200" dirty="0" smtClean="0">
                <a:solidFill>
                  <a:schemeClr val="accent1">
                    <a:lumMod val="50000"/>
                  </a:schemeClr>
                </a:solidFill>
                <a:ea typeface="ＭＳ Ｐゴシック" pitchFamily="29" charset="-128"/>
                <a:cs typeface="ＭＳ Ｐゴシック" pitchFamily="29" charset="-128"/>
              </a:rPr>
              <a:t>useful websites….</a:t>
            </a:r>
            <a:endParaRPr lang="en-US" sz="3200" dirty="0">
              <a:solidFill>
                <a:schemeClr val="accent1">
                  <a:lumMod val="50000"/>
                </a:schemeClr>
              </a:solidFill>
            </a:endParaRPr>
          </a:p>
        </p:txBody>
      </p:sp>
      <p:sp>
        <p:nvSpPr>
          <p:cNvPr id="2" name="Content Placeholder 1"/>
          <p:cNvSpPr>
            <a:spLocks noGrp="1"/>
          </p:cNvSpPr>
          <p:nvPr>
            <p:ph idx="1"/>
          </p:nvPr>
        </p:nvSpPr>
        <p:spPr>
          <a:xfrm>
            <a:off x="798285" y="2160590"/>
            <a:ext cx="7489372" cy="4399867"/>
          </a:xfrm>
        </p:spPr>
        <p:txBody>
          <a:bodyPr/>
          <a:lstStyle/>
          <a:p>
            <a:r>
              <a:rPr lang="en-US" sz="2000" dirty="0" smtClean="0">
                <a:solidFill>
                  <a:schemeClr val="tx1"/>
                </a:solidFill>
                <a:hlinkClick r:id="rId2"/>
              </a:rPr>
              <a:t>www.fftllc.com</a:t>
            </a:r>
            <a:endParaRPr lang="en-US" sz="2000" dirty="0" smtClean="0">
              <a:solidFill>
                <a:schemeClr val="tx1"/>
              </a:solidFill>
            </a:endParaRPr>
          </a:p>
          <a:p>
            <a:r>
              <a:rPr lang="en-US" sz="2000" dirty="0">
                <a:solidFill>
                  <a:schemeClr val="tx1"/>
                </a:solidFill>
                <a:hlinkClick r:id="rId3"/>
              </a:rPr>
              <a:t>http://</a:t>
            </a:r>
            <a:r>
              <a:rPr lang="en-US" sz="2000" dirty="0" smtClean="0">
                <a:solidFill>
                  <a:schemeClr val="tx1"/>
                </a:solidFill>
                <a:hlinkClick r:id="rId3"/>
              </a:rPr>
              <a:t>episcenter.psu.edu/ebp/familytherapy</a:t>
            </a:r>
            <a:endParaRPr lang="en-US" sz="2000" dirty="0" smtClean="0">
              <a:solidFill>
                <a:schemeClr val="tx1"/>
              </a:solidFill>
            </a:endParaRPr>
          </a:p>
          <a:p>
            <a:endParaRPr lang="en-US" sz="2000" dirty="0" smtClean="0">
              <a:solidFill>
                <a:schemeClr val="accent2">
                  <a:lumMod val="50000"/>
                </a:schemeClr>
              </a:solidFill>
            </a:endParaRPr>
          </a:p>
          <a:p>
            <a:endParaRPr lang="en-US" sz="2100" dirty="0">
              <a:ea typeface="ＭＳ Ｐゴシック" pitchFamily="29" charset="-128"/>
              <a:cs typeface="ＭＳ Ｐゴシック" pitchFamily="29" charset="-128"/>
            </a:endParaRPr>
          </a:p>
          <a:p>
            <a:endParaRPr lang="en-US" dirty="0"/>
          </a:p>
        </p:txBody>
      </p:sp>
    </p:spTree>
    <p:extLst>
      <p:ext uri="{BB962C8B-B14F-4D97-AF65-F5344CB8AC3E}">
        <p14:creationId xmlns:p14="http://schemas.microsoft.com/office/powerpoint/2010/main" val="425267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95191" y="4716417"/>
            <a:ext cx="6172200" cy="857250"/>
          </a:xfrm>
        </p:spPr>
        <p:txBody>
          <a:bodyPr>
            <a:normAutofit/>
          </a:bodyPr>
          <a:lstStyle/>
          <a:p>
            <a:pPr algn="ctr"/>
            <a:r>
              <a:rPr lang="en-US" dirty="0">
                <a:latin typeface="Calibri"/>
              </a:rPr>
              <a:t>www.FFTinc.com</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225" y="857250"/>
            <a:ext cx="5006975" cy="384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p:cNvPicPr>
            <a:picLocks noChangeAspect="1" noChangeArrowheads="1"/>
          </p:cNvPicPr>
          <p:nvPr/>
        </p:nvPicPr>
        <p:blipFill>
          <a:blip r:embed="rId3"/>
          <a:srcRect/>
          <a:stretch>
            <a:fillRect/>
          </a:stretch>
        </p:blipFill>
        <p:spPr bwMode="auto">
          <a:xfrm>
            <a:off x="1143000" y="857250"/>
            <a:ext cx="9144000" cy="5715000"/>
          </a:xfrm>
          <a:prstGeom prst="rect">
            <a:avLst/>
          </a:prstGeom>
          <a:noFill/>
          <a:ln w="9525">
            <a:noFill/>
            <a:miter lim="800000"/>
            <a:headEnd/>
            <a:tailEnd/>
          </a:ln>
        </p:spPr>
      </p:pic>
      <p:pic>
        <p:nvPicPr>
          <p:cNvPr id="64514" name="Picture 2"/>
          <p:cNvPicPr>
            <a:picLocks noChangeAspect="1" noChangeArrowheads="1"/>
          </p:cNvPicPr>
          <p:nvPr/>
        </p:nvPicPr>
        <p:blipFill>
          <a:blip r:embed="rId4"/>
          <a:srcRect/>
          <a:stretch>
            <a:fillRect/>
          </a:stretch>
        </p:blipFill>
        <p:spPr bwMode="auto">
          <a:xfrm>
            <a:off x="1143000" y="857250"/>
            <a:ext cx="9144000" cy="5715000"/>
          </a:xfrm>
          <a:prstGeom prst="rect">
            <a:avLst/>
          </a:prstGeom>
          <a:noFill/>
          <a:ln w="9525">
            <a:noFill/>
            <a:miter lim="800000"/>
            <a:headEnd/>
            <a:tailEnd/>
          </a:ln>
        </p:spPr>
      </p:pic>
    </p:spTree>
    <p:extLst>
      <p:ext uri="{BB962C8B-B14F-4D97-AF65-F5344CB8AC3E}">
        <p14:creationId xmlns:p14="http://schemas.microsoft.com/office/powerpoint/2010/main" val="6575384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1" y="288248"/>
            <a:ext cx="7160362" cy="1250266"/>
          </a:xfrm>
        </p:spPr>
        <p:txBody>
          <a:bodyPr>
            <a:normAutofit/>
          </a:bodyPr>
          <a:lstStyle/>
          <a:p>
            <a:r>
              <a:rPr lang="en-US" sz="2800" dirty="0">
                <a:ea typeface="ＭＳ Ｐゴシック" pitchFamily="29" charset="-128"/>
                <a:cs typeface="ＭＳ Ｐゴシック" pitchFamily="29" charset="-128"/>
              </a:rPr>
              <a:t> Why we are here…youth/families we serve are...</a:t>
            </a:r>
          </a:p>
        </p:txBody>
      </p:sp>
      <p:sp>
        <p:nvSpPr>
          <p:cNvPr id="20483" name="Rectangle 3"/>
          <p:cNvSpPr>
            <a:spLocks noGrp="1"/>
          </p:cNvSpPr>
          <p:nvPr>
            <p:ph idx="1"/>
          </p:nvPr>
        </p:nvSpPr>
        <p:spPr>
          <a:xfrm>
            <a:off x="159657" y="1262743"/>
            <a:ext cx="8391915" cy="4996389"/>
          </a:xfrm>
        </p:spPr>
        <p:txBody>
          <a:bodyPr>
            <a:normAutofit/>
          </a:bodyPr>
          <a:lstStyle/>
          <a:p>
            <a:pPr>
              <a:lnSpc>
                <a:spcPct val="80000"/>
              </a:lnSpc>
              <a:buClr>
                <a:srgbClr val="FFFFFF"/>
              </a:buClr>
              <a:buNone/>
            </a:pPr>
            <a:r>
              <a:rPr lang="en-US" sz="2000" dirty="0">
                <a:latin typeface="Calibri"/>
                <a:ea typeface="ＭＳ Ｐゴシック" pitchFamily="29" charset="-128"/>
                <a:cs typeface="Calibri"/>
              </a:rPr>
              <a:t>Often seen as “difficult to treat”, “difficult to engage”…</a:t>
            </a:r>
            <a:r>
              <a:rPr lang="en-US" sz="2000" i="1" dirty="0">
                <a:latin typeface="Calibri"/>
                <a:ea typeface="ＭＳ Ｐゴシック" pitchFamily="29" charset="-128"/>
                <a:cs typeface="Calibri"/>
              </a:rPr>
              <a:t>for good reason</a:t>
            </a:r>
            <a:endParaRPr lang="en-US" sz="2000" dirty="0">
              <a:latin typeface="Calibri"/>
              <a:ea typeface="ＭＳ Ｐゴシック" pitchFamily="29" charset="-128"/>
              <a:cs typeface="Calibri"/>
            </a:endParaRPr>
          </a:p>
          <a:p>
            <a:pPr lvl="2">
              <a:lnSpc>
                <a:spcPct val="80000"/>
              </a:lnSpc>
            </a:pPr>
            <a:r>
              <a:rPr lang="en-US" sz="2000" dirty="0">
                <a:latin typeface="Calibri"/>
                <a:ea typeface="ＭＳ Ｐゴシック" pitchFamily="29" charset="-128"/>
                <a:cs typeface="Calibri"/>
              </a:rPr>
              <a:t>Kazdin (2003), not uncommon to find dropout rates up to 60%</a:t>
            </a:r>
          </a:p>
          <a:p>
            <a:pPr lvl="2">
              <a:lnSpc>
                <a:spcPct val="80000"/>
              </a:lnSpc>
            </a:pPr>
            <a:r>
              <a:rPr lang="en-US" sz="2000" dirty="0">
                <a:latin typeface="Calibri"/>
                <a:ea typeface="ＭＳ Ｐゴシック" pitchFamily="29" charset="-128"/>
                <a:cs typeface="Calibri"/>
              </a:rPr>
              <a:t>Poor clinical outcomes</a:t>
            </a:r>
          </a:p>
          <a:p>
            <a:pPr lvl="2">
              <a:lnSpc>
                <a:spcPct val="80000"/>
              </a:lnSpc>
            </a:pPr>
            <a:r>
              <a:rPr lang="en-US" sz="2000" dirty="0">
                <a:latin typeface="Calibri"/>
                <a:ea typeface="ＭＳ Ｐゴシック" pitchFamily="29" charset="-128"/>
                <a:cs typeface="Calibri"/>
              </a:rPr>
              <a:t>“Toughest” kids</a:t>
            </a:r>
          </a:p>
          <a:p>
            <a:pPr lvl="2">
              <a:lnSpc>
                <a:spcPct val="80000"/>
              </a:lnSpc>
            </a:pPr>
            <a:r>
              <a:rPr lang="en-US" sz="2000" dirty="0">
                <a:latin typeface="Calibri"/>
                <a:ea typeface="ＭＳ Ｐゴシック" pitchFamily="29" charset="-128"/>
                <a:cs typeface="Calibri"/>
              </a:rPr>
              <a:t>Multi system involved; multiple intervention failures</a:t>
            </a:r>
          </a:p>
          <a:p>
            <a:pPr lvl="2">
              <a:lnSpc>
                <a:spcPct val="80000"/>
              </a:lnSpc>
              <a:buFont typeface="Arial" pitchFamily="29" charset="0"/>
              <a:buNone/>
            </a:pPr>
            <a:endParaRPr lang="en-US" sz="2000" dirty="0">
              <a:latin typeface="Calibri"/>
              <a:ea typeface="ＭＳ Ｐゴシック" pitchFamily="29" charset="-128"/>
              <a:cs typeface="Calibri"/>
            </a:endParaRPr>
          </a:p>
          <a:p>
            <a:pPr>
              <a:lnSpc>
                <a:spcPct val="80000"/>
              </a:lnSpc>
              <a:buNone/>
            </a:pPr>
            <a:r>
              <a:rPr lang="en-US" sz="2000" dirty="0">
                <a:latin typeface="Calibri"/>
                <a:ea typeface="ＭＳ Ｐゴシック" pitchFamily="29" charset="-128"/>
                <a:cs typeface="Calibri"/>
              </a:rPr>
              <a:t>Outcome expectations are low</a:t>
            </a:r>
          </a:p>
          <a:p>
            <a:pPr lvl="2">
              <a:lnSpc>
                <a:spcPct val="80000"/>
              </a:lnSpc>
            </a:pPr>
            <a:r>
              <a:rPr lang="en-US" sz="2000" dirty="0">
                <a:latin typeface="Calibri"/>
                <a:ea typeface="ＭＳ Ｐゴシック" pitchFamily="29" charset="-128"/>
                <a:cs typeface="Calibri"/>
              </a:rPr>
              <a:t>Willing to accept long treatment</a:t>
            </a:r>
          </a:p>
          <a:p>
            <a:pPr lvl="2">
              <a:lnSpc>
                <a:spcPct val="80000"/>
              </a:lnSpc>
            </a:pPr>
            <a:r>
              <a:rPr lang="en-US" sz="2000" dirty="0">
                <a:latin typeface="Calibri"/>
                <a:ea typeface="ＭＳ Ｐゴシック" pitchFamily="29" charset="-128"/>
                <a:cs typeface="Calibri"/>
              </a:rPr>
              <a:t>Willing to accept low/moderate outcomes</a:t>
            </a:r>
          </a:p>
          <a:p>
            <a:pPr lvl="2">
              <a:lnSpc>
                <a:spcPct val="80000"/>
              </a:lnSpc>
            </a:pPr>
            <a:r>
              <a:rPr lang="en-US" sz="2000" dirty="0">
                <a:latin typeface="Calibri"/>
                <a:ea typeface="ＭＳ Ｐゴシック" pitchFamily="29" charset="-128"/>
                <a:cs typeface="Calibri"/>
              </a:rPr>
              <a:t>Willing to see only short term outcomes</a:t>
            </a:r>
          </a:p>
          <a:p>
            <a:pPr lvl="2">
              <a:lnSpc>
                <a:spcPct val="80000"/>
              </a:lnSpc>
            </a:pPr>
            <a:r>
              <a:rPr lang="en-US" sz="2000" dirty="0">
                <a:latin typeface="Calibri"/>
                <a:ea typeface="ＭＳ Ｐゴシック" pitchFamily="29" charset="-128"/>
                <a:cs typeface="Calibri"/>
              </a:rPr>
              <a:t>Continue to see Adolescents and families are not motivated</a:t>
            </a:r>
          </a:p>
          <a:p>
            <a:pPr lvl="2">
              <a:lnSpc>
                <a:spcPct val="80000"/>
              </a:lnSpc>
              <a:buFont typeface="Arial" pitchFamily="29" charset="0"/>
              <a:buNone/>
            </a:pPr>
            <a:endParaRPr lang="en-US" sz="2000" dirty="0">
              <a:latin typeface="Calibri"/>
              <a:ea typeface="ＭＳ Ｐゴシック" pitchFamily="29" charset="-128"/>
              <a:cs typeface="Calibri"/>
            </a:endParaRPr>
          </a:p>
          <a:p>
            <a:pPr>
              <a:lnSpc>
                <a:spcPct val="80000"/>
              </a:lnSpc>
              <a:buNone/>
            </a:pPr>
            <a:r>
              <a:rPr lang="en-US" sz="2000" dirty="0">
                <a:latin typeface="Calibri"/>
                <a:ea typeface="ＭＳ Ｐゴシック" pitchFamily="29" charset="-128"/>
                <a:cs typeface="Calibri"/>
              </a:rPr>
              <a:t>1990 consensus ….NOTHING WORKED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en-US" sz="2400" dirty="0">
                <a:solidFill>
                  <a:schemeClr val="accent1">
                    <a:lumMod val="75000"/>
                  </a:schemeClr>
                </a:solidFill>
                <a:latin typeface="+mn-lt"/>
              </a:rPr>
              <a:t>Context</a:t>
            </a:r>
            <a:br>
              <a:rPr lang="en-US" sz="2400" dirty="0">
                <a:solidFill>
                  <a:schemeClr val="accent1">
                    <a:lumMod val="75000"/>
                  </a:schemeClr>
                </a:solidFill>
                <a:latin typeface="+mn-lt"/>
              </a:rPr>
            </a:br>
            <a:r>
              <a:rPr lang="en-US" sz="2400" dirty="0">
                <a:solidFill>
                  <a:schemeClr val="accent1">
                    <a:lumMod val="75000"/>
                  </a:schemeClr>
                </a:solidFill>
                <a:latin typeface="+mn-lt"/>
              </a:rPr>
              <a:t>Adolescent Behavior Disorders</a:t>
            </a:r>
          </a:p>
        </p:txBody>
      </p:sp>
      <p:sp>
        <p:nvSpPr>
          <p:cNvPr id="327683" name="Rectangle 3"/>
          <p:cNvSpPr>
            <a:spLocks noGrp="1" noChangeArrowheads="1"/>
          </p:cNvSpPr>
          <p:nvPr>
            <p:ph idx="1"/>
          </p:nvPr>
        </p:nvSpPr>
        <p:spPr>
          <a:xfrm>
            <a:off x="609598" y="2160590"/>
            <a:ext cx="6641207" cy="4150058"/>
          </a:xfrm>
        </p:spPr>
        <p:txBody>
          <a:bodyPr>
            <a:normAutofit fontScale="92500"/>
          </a:bodyPr>
          <a:lstStyle/>
          <a:p>
            <a:pPr eaLnBrk="1" hangingPunct="1">
              <a:lnSpc>
                <a:spcPct val="90000"/>
              </a:lnSpc>
              <a:buFont typeface="Perpetua" pitchFamily="18" charset="0"/>
              <a:buNone/>
              <a:defRPr/>
            </a:pPr>
            <a:r>
              <a:rPr lang="en-US" sz="2400" dirty="0"/>
              <a:t>Probably no greater impact than in area of Adolescent Behavior disorders</a:t>
            </a:r>
            <a:endParaRPr lang="en-US" sz="2400" i="1" dirty="0"/>
          </a:p>
          <a:p>
            <a:pPr eaLnBrk="1" hangingPunct="1">
              <a:lnSpc>
                <a:spcPct val="90000"/>
              </a:lnSpc>
              <a:buFont typeface="Perpetua" pitchFamily="18" charset="0"/>
              <a:buNone/>
              <a:defRPr/>
            </a:pPr>
            <a:r>
              <a:rPr lang="en-US" sz="2400" i="1" dirty="0"/>
              <a:t>Serious social impact on….</a:t>
            </a:r>
          </a:p>
          <a:p>
            <a:pPr lvl="1" eaLnBrk="1" hangingPunct="1">
              <a:lnSpc>
                <a:spcPct val="90000"/>
              </a:lnSpc>
              <a:buFont typeface="Times" pitchFamily="84" charset="0"/>
              <a:buChar char="•"/>
              <a:defRPr/>
            </a:pPr>
            <a:r>
              <a:rPr lang="en-US" sz="2400" dirty="0"/>
              <a:t>Families (psychological pain, siblings, family stability)</a:t>
            </a:r>
          </a:p>
          <a:p>
            <a:pPr lvl="1" eaLnBrk="1" hangingPunct="1">
              <a:lnSpc>
                <a:spcPct val="90000"/>
              </a:lnSpc>
              <a:buFont typeface="Times" pitchFamily="84" charset="0"/>
              <a:buChar char="•"/>
              <a:defRPr/>
            </a:pPr>
            <a:r>
              <a:rPr lang="en-US" sz="2400" dirty="0"/>
              <a:t>Communities (cost, climate, public safety)</a:t>
            </a:r>
          </a:p>
          <a:p>
            <a:pPr lvl="1" eaLnBrk="1" hangingPunct="1">
              <a:lnSpc>
                <a:spcPct val="90000"/>
              </a:lnSpc>
              <a:buFont typeface="Times" pitchFamily="84" charset="0"/>
              <a:buChar char="•"/>
              <a:defRPr/>
            </a:pPr>
            <a:r>
              <a:rPr lang="en-US" sz="2400" dirty="0"/>
              <a:t>Lives of the </a:t>
            </a:r>
            <a:r>
              <a:rPr lang="en-US" sz="2400" dirty="0" smtClean="0"/>
              <a:t>youth:  </a:t>
            </a:r>
            <a:r>
              <a:rPr lang="en-US" sz="1900" u="sng" dirty="0" smtClean="0"/>
              <a:t>Dr. Steinberg- </a:t>
            </a:r>
            <a:r>
              <a:rPr lang="en-US" sz="1900" dirty="0" smtClean="0"/>
              <a:t>“The brain’s malleability makes adolescence a period of tremendous opportunity- and great risk…if we expose our young people to positive, supportive environments, they will flourish” </a:t>
            </a:r>
            <a:r>
              <a:rPr lang="en-US" sz="1500" dirty="0" smtClean="0"/>
              <a:t>(From </a:t>
            </a:r>
            <a:r>
              <a:rPr lang="en-US" sz="1500" i="1" dirty="0" smtClean="0"/>
              <a:t>Race to Nowhere</a:t>
            </a:r>
            <a:r>
              <a:rPr lang="en-US" sz="1500" dirty="0" smtClean="0"/>
              <a:t>)</a:t>
            </a:r>
            <a:endParaRPr lang="en-US" sz="1500" dirty="0"/>
          </a:p>
          <a:p>
            <a:pPr lvl="1" eaLnBrk="1" hangingPunct="1">
              <a:lnSpc>
                <a:spcPct val="90000"/>
              </a:lnSpc>
              <a:buFont typeface="Times" pitchFamily="84" charset="0"/>
              <a:buChar char="•"/>
              <a:defRPr/>
            </a:pPr>
            <a:r>
              <a:rPr lang="en-US" sz="2400" dirty="0"/>
              <a:t>Treatment delivery systems………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90152" y="316723"/>
            <a:ext cx="7225048" cy="1947506"/>
          </a:xfrm>
        </p:spPr>
        <p:txBody>
          <a:bodyPr>
            <a:noAutofit/>
          </a:bodyPr>
          <a:lstStyle/>
          <a:p>
            <a:r>
              <a:rPr lang="en-US" sz="2400" dirty="0">
                <a:latin typeface="Calibri"/>
              </a:rPr>
              <a:t>Blueprint Initiative: (1996) Center for the Study &amp; Prevention of Violence (U of Co.), Centers for Disease Control (CDC) and Office of Juvenile Justice Delinquency and Prevention (OJJDP)</a:t>
            </a:r>
            <a:r>
              <a:rPr lang="en-US" sz="2100" dirty="0">
                <a:latin typeface="Calibri"/>
              </a:rPr>
              <a:t/>
            </a:r>
            <a:br>
              <a:rPr lang="en-US" sz="2100" dirty="0">
                <a:latin typeface="Calibri"/>
              </a:rPr>
            </a:br>
            <a:r>
              <a:rPr lang="en-US" sz="2100" dirty="0">
                <a:latin typeface="Calibri"/>
              </a:rPr>
              <a:t/>
            </a:r>
            <a:br>
              <a:rPr lang="en-US" sz="2100" dirty="0">
                <a:latin typeface="Calibri"/>
              </a:rPr>
            </a:br>
            <a:endParaRPr lang="en-US" sz="2700" dirty="0">
              <a:latin typeface="Calibri"/>
            </a:endParaRPr>
          </a:p>
        </p:txBody>
      </p:sp>
      <p:sp>
        <p:nvSpPr>
          <p:cNvPr id="496643" name="Rectangle 3"/>
          <p:cNvSpPr>
            <a:spLocks noGrp="1" noChangeArrowheads="1"/>
          </p:cNvSpPr>
          <p:nvPr>
            <p:ph idx="1"/>
          </p:nvPr>
        </p:nvSpPr>
        <p:spPr>
          <a:xfrm>
            <a:off x="90152" y="1973943"/>
            <a:ext cx="8665228" cy="4884057"/>
          </a:xfrm>
        </p:spPr>
        <p:txBody>
          <a:bodyPr/>
          <a:lstStyle/>
          <a:p>
            <a:pPr lvl="1" eaLnBrk="1" hangingPunct="1">
              <a:buFont typeface="Perpetua" charset="0"/>
              <a:buNone/>
            </a:pPr>
            <a:r>
              <a:rPr lang="en-US" sz="1800" i="1" dirty="0">
                <a:solidFill>
                  <a:srgbClr val="000000"/>
                </a:solidFill>
                <a:latin typeface="Tahoma" charset="0"/>
              </a:rPr>
              <a:t>To identify </a:t>
            </a:r>
            <a:r>
              <a:rPr lang="ja-JP" altLang="en-US" sz="1800" i="1" dirty="0">
                <a:solidFill>
                  <a:srgbClr val="000000"/>
                </a:solidFill>
                <a:latin typeface="Tahoma" charset="0"/>
              </a:rPr>
              <a:t>“</a:t>
            </a:r>
            <a:r>
              <a:rPr lang="en-US" sz="1800" i="1" dirty="0">
                <a:solidFill>
                  <a:srgbClr val="000000"/>
                </a:solidFill>
                <a:latin typeface="Tahoma" charset="0"/>
              </a:rPr>
              <a:t>effective programs</a:t>
            </a:r>
            <a:r>
              <a:rPr lang="ja-JP" altLang="en-US" sz="1800" i="1" dirty="0">
                <a:solidFill>
                  <a:srgbClr val="000000"/>
                </a:solidFill>
                <a:latin typeface="Tahoma" charset="0"/>
              </a:rPr>
              <a:t>”</a:t>
            </a:r>
            <a:r>
              <a:rPr lang="en-US" sz="1800" i="1" dirty="0">
                <a:solidFill>
                  <a:srgbClr val="000000"/>
                </a:solidFill>
                <a:latin typeface="Tahoma" charset="0"/>
              </a:rPr>
              <a:t> to help communities</a:t>
            </a:r>
          </a:p>
          <a:p>
            <a:pPr lvl="1" eaLnBrk="1" hangingPunct="1">
              <a:buFont typeface="Perpetua" charset="0"/>
              <a:buNone/>
            </a:pPr>
            <a:endParaRPr lang="en-US" sz="2000" i="1" dirty="0">
              <a:solidFill>
                <a:srgbClr val="000000"/>
              </a:solidFill>
              <a:latin typeface="Calibri"/>
            </a:endParaRPr>
          </a:p>
          <a:p>
            <a:pPr lvl="2" eaLnBrk="1" hangingPunct="1">
              <a:lnSpc>
                <a:spcPct val="80000"/>
              </a:lnSpc>
            </a:pPr>
            <a:r>
              <a:rPr lang="en-US" sz="2000" b="1" dirty="0">
                <a:solidFill>
                  <a:srgbClr val="FF0000"/>
                </a:solidFill>
                <a:latin typeface="Calibri"/>
              </a:rPr>
              <a:t>Find programs that work </a:t>
            </a:r>
            <a:r>
              <a:rPr lang="en-US" sz="2000" dirty="0">
                <a:solidFill>
                  <a:srgbClr val="000000"/>
                </a:solidFill>
                <a:latin typeface="Calibri"/>
              </a:rPr>
              <a:t>(evidence of significant deterrence effects; reduce onset, prevalence or individual offending rates– with risk/protective factors that mediate decreases in delinquency, drug use, violence, etc.)</a:t>
            </a:r>
          </a:p>
          <a:p>
            <a:pPr lvl="2" eaLnBrk="1" hangingPunct="1">
              <a:lnSpc>
                <a:spcPct val="80000"/>
              </a:lnSpc>
            </a:pPr>
            <a:r>
              <a:rPr lang="en-US" sz="2000" b="1" dirty="0">
                <a:solidFill>
                  <a:srgbClr val="FF0000"/>
                </a:solidFill>
                <a:latin typeface="Calibri"/>
              </a:rPr>
              <a:t>Work over time </a:t>
            </a:r>
            <a:r>
              <a:rPr lang="en-US" sz="2000" dirty="0">
                <a:latin typeface="Calibri"/>
              </a:rPr>
              <a:t>(they have sustained effects—effects don</a:t>
            </a:r>
            <a:r>
              <a:rPr lang="ja-JP" altLang="en-US" sz="2000" dirty="0">
                <a:latin typeface="Calibri"/>
              </a:rPr>
              <a:t>’</a:t>
            </a:r>
            <a:r>
              <a:rPr lang="en-US" sz="2000" dirty="0">
                <a:latin typeface="Calibri"/>
              </a:rPr>
              <a:t>t wear off once leave the program)</a:t>
            </a:r>
          </a:p>
          <a:p>
            <a:pPr lvl="2" eaLnBrk="1" hangingPunct="1">
              <a:lnSpc>
                <a:spcPct val="80000"/>
              </a:lnSpc>
            </a:pPr>
            <a:r>
              <a:rPr lang="en-US" sz="2000" b="1" dirty="0">
                <a:solidFill>
                  <a:srgbClr val="FF0000"/>
                </a:solidFill>
                <a:latin typeface="Calibri"/>
              </a:rPr>
              <a:t>With high quality research </a:t>
            </a:r>
            <a:r>
              <a:rPr lang="en-US" sz="2000" dirty="0">
                <a:latin typeface="Calibri"/>
              </a:rPr>
              <a:t>(multiple evaluations, clinical trials, random assignment, low participant attrition, etc.)</a:t>
            </a:r>
          </a:p>
          <a:p>
            <a:pPr lvl="2" eaLnBrk="1" hangingPunct="1">
              <a:lnSpc>
                <a:spcPct val="80000"/>
              </a:lnSpc>
            </a:pPr>
            <a:r>
              <a:rPr lang="en-US" sz="2000" b="1" dirty="0">
                <a:solidFill>
                  <a:srgbClr val="FF0000"/>
                </a:solidFill>
                <a:latin typeface="Calibri"/>
              </a:rPr>
              <a:t>Are</a:t>
            </a:r>
            <a:r>
              <a:rPr lang="ja-JP" altLang="en-US" sz="2000" b="1" dirty="0">
                <a:solidFill>
                  <a:srgbClr val="FF0000"/>
                </a:solidFill>
                <a:latin typeface="Calibri"/>
              </a:rPr>
              <a:t>‘</a:t>
            </a:r>
            <a:r>
              <a:rPr lang="en-US" sz="2000" b="1" dirty="0">
                <a:solidFill>
                  <a:srgbClr val="FF0000"/>
                </a:solidFill>
                <a:latin typeface="Calibri"/>
              </a:rPr>
              <a:t>replicable</a:t>
            </a:r>
            <a:r>
              <a:rPr lang="ja-JP" altLang="en-US" sz="2000" b="1" dirty="0">
                <a:solidFill>
                  <a:srgbClr val="FF0000"/>
                </a:solidFill>
                <a:latin typeface="Calibri"/>
              </a:rPr>
              <a:t>’</a:t>
            </a:r>
            <a:r>
              <a:rPr lang="en-US" sz="2000" b="1" dirty="0">
                <a:solidFill>
                  <a:srgbClr val="FF0000"/>
                </a:solidFill>
                <a:latin typeface="Calibri"/>
              </a:rPr>
              <a:t> in local communities </a:t>
            </a:r>
            <a:r>
              <a:rPr lang="en-US" sz="2000" dirty="0">
                <a:latin typeface="Calibri"/>
              </a:rPr>
              <a:t>(multiple site replication; robust, </a:t>
            </a:r>
            <a:r>
              <a:rPr lang="ja-JP" altLang="en-US" sz="2000" dirty="0">
                <a:latin typeface="Calibri"/>
              </a:rPr>
              <a:t>“</a:t>
            </a:r>
            <a:r>
              <a:rPr lang="en-US" sz="2000" dirty="0">
                <a:latin typeface="Calibri"/>
              </a:rPr>
              <a:t>exportability,</a:t>
            </a:r>
            <a:r>
              <a:rPr lang="ja-JP" altLang="en-US" sz="2000" dirty="0">
                <a:latin typeface="Calibri"/>
              </a:rPr>
              <a:t>”</a:t>
            </a:r>
            <a:r>
              <a:rPr lang="en-US" sz="2000" dirty="0">
                <a:latin typeface="Calibri"/>
              </a:rPr>
              <a:t> with strong implementation procedures and on-going quality control).</a:t>
            </a:r>
          </a:p>
          <a:p>
            <a:pPr lvl="2" eaLnBrk="1" hangingPunct="1">
              <a:lnSpc>
                <a:spcPct val="80000"/>
              </a:lnSpc>
            </a:pPr>
            <a:r>
              <a:rPr lang="en-US" sz="2000" b="1" dirty="0">
                <a:solidFill>
                  <a:srgbClr val="FF0000"/>
                </a:solidFill>
                <a:latin typeface="Calibri"/>
              </a:rPr>
              <a:t>Cost effective (w/ potential positive cost/benefits)</a:t>
            </a:r>
          </a:p>
          <a:p>
            <a:pPr lvl="2" eaLnBrk="1" hangingPunct="1">
              <a:lnSpc>
                <a:spcPct val="80000"/>
              </a:lnSpc>
            </a:pPr>
            <a:r>
              <a:rPr lang="en-US" sz="2000" b="1" dirty="0">
                <a:solidFill>
                  <a:srgbClr val="FF0000"/>
                </a:solidFill>
                <a:latin typeface="Calibri"/>
              </a:rPr>
              <a:t>Flexible</a:t>
            </a:r>
            <a:r>
              <a:rPr lang="en-US" sz="2000" dirty="0">
                <a:latin typeface="Calibri"/>
              </a:rPr>
              <a:t> enough to fit the needs of any given community.</a:t>
            </a:r>
          </a:p>
          <a:p>
            <a:pPr lvl="1" eaLnBrk="1" hangingPunct="1">
              <a:buFont typeface="Perpetua" charset="0"/>
              <a:buNone/>
            </a:pPr>
            <a:endParaRPr lang="en-US" sz="1800" dirty="0">
              <a:latin typeface="Tahoma" charset="0"/>
            </a:endParaRPr>
          </a:p>
        </p:txBody>
      </p:sp>
    </p:spTree>
    <p:extLst>
      <p:ext uri="{BB962C8B-B14F-4D97-AF65-F5344CB8AC3E}">
        <p14:creationId xmlns:p14="http://schemas.microsoft.com/office/powerpoint/2010/main" val="39492022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r>
              <a:rPr lang="en-US" dirty="0">
                <a:latin typeface="Calibri"/>
              </a:rPr>
              <a:t>Effective Programs -- </a:t>
            </a:r>
            <a:r>
              <a:rPr lang="ja-JP" altLang="en-US" dirty="0">
                <a:latin typeface="Calibri"/>
              </a:rPr>
              <a:t>“</a:t>
            </a:r>
            <a:r>
              <a:rPr lang="en-US" dirty="0">
                <a:latin typeface="Calibri"/>
              </a:rPr>
              <a:t>EBPs</a:t>
            </a:r>
            <a:r>
              <a:rPr lang="ja-JP" altLang="en-US" dirty="0">
                <a:latin typeface="Calibri"/>
              </a:rPr>
              <a:t>”</a:t>
            </a:r>
            <a:endParaRPr lang="en-US" dirty="0">
              <a:latin typeface="Calibri"/>
            </a:endParaRPr>
          </a:p>
        </p:txBody>
      </p:sp>
      <p:sp>
        <p:nvSpPr>
          <p:cNvPr id="497667" name="Rectangle 3"/>
          <p:cNvSpPr>
            <a:spLocks noGrp="1" noChangeArrowheads="1"/>
          </p:cNvSpPr>
          <p:nvPr>
            <p:ph idx="1"/>
          </p:nvPr>
        </p:nvSpPr>
        <p:spPr>
          <a:xfrm>
            <a:off x="609599" y="1339403"/>
            <a:ext cx="8289702" cy="5396248"/>
          </a:xfrm>
        </p:spPr>
        <p:txBody>
          <a:bodyPr>
            <a:normAutofit/>
          </a:bodyPr>
          <a:lstStyle/>
          <a:p>
            <a:pPr eaLnBrk="1" hangingPunct="1">
              <a:lnSpc>
                <a:spcPct val="90000"/>
              </a:lnSpc>
            </a:pPr>
            <a:r>
              <a:rPr lang="en-US" dirty="0">
                <a:latin typeface="Calibri"/>
              </a:rPr>
              <a:t>Searched the literature of over </a:t>
            </a:r>
            <a:r>
              <a:rPr lang="en-US" dirty="0">
                <a:solidFill>
                  <a:schemeClr val="tx2"/>
                </a:solidFill>
                <a:latin typeface="Calibri"/>
              </a:rPr>
              <a:t>600 programs</a:t>
            </a:r>
          </a:p>
          <a:p>
            <a:pPr eaLnBrk="1" hangingPunct="1">
              <a:lnSpc>
                <a:spcPct val="60000"/>
              </a:lnSpc>
            </a:pPr>
            <a:endParaRPr lang="en-US" sz="2100" dirty="0">
              <a:latin typeface="Arial" charset="0"/>
            </a:endParaRPr>
          </a:p>
          <a:p>
            <a:pPr eaLnBrk="1" hangingPunct="1">
              <a:lnSpc>
                <a:spcPct val="90000"/>
              </a:lnSpc>
            </a:pPr>
            <a:r>
              <a:rPr lang="en-US" sz="2100" b="1" i="1" dirty="0">
                <a:solidFill>
                  <a:srgbClr val="1F497D"/>
                </a:solidFill>
                <a:latin typeface="Calibri"/>
              </a:rPr>
              <a:t>Good News….</a:t>
            </a:r>
            <a:r>
              <a:rPr lang="en-US" sz="2100" dirty="0">
                <a:solidFill>
                  <a:srgbClr val="1F497D"/>
                </a:solidFill>
                <a:latin typeface="Calibri"/>
              </a:rPr>
              <a:t> </a:t>
            </a:r>
          </a:p>
          <a:p>
            <a:pPr lvl="1" eaLnBrk="1" hangingPunct="1">
              <a:lnSpc>
                <a:spcPct val="90000"/>
              </a:lnSpc>
            </a:pPr>
            <a:r>
              <a:rPr lang="en-US" sz="2000" dirty="0">
                <a:latin typeface="Calibri"/>
              </a:rPr>
              <a:t>There are prevention and treatment </a:t>
            </a:r>
            <a:r>
              <a:rPr lang="en-US" sz="2000" dirty="0">
                <a:solidFill>
                  <a:srgbClr val="1F497D"/>
                </a:solidFill>
                <a:latin typeface="Calibri"/>
              </a:rPr>
              <a:t>programs that work</a:t>
            </a:r>
            <a:r>
              <a:rPr lang="en-US" sz="2000" dirty="0">
                <a:latin typeface="Calibri"/>
              </a:rPr>
              <a:t>, over time, have impact on recidivism/delinquency, drug use/abuse &amp; other mental health problems--approaches with strong research support (universal, selected, or indicated)</a:t>
            </a:r>
          </a:p>
          <a:p>
            <a:pPr lvl="1" eaLnBrk="1" hangingPunct="1">
              <a:lnSpc>
                <a:spcPct val="90000"/>
              </a:lnSpc>
            </a:pPr>
            <a:r>
              <a:rPr lang="en-US" sz="2000" dirty="0" smtClean="0">
                <a:solidFill>
                  <a:srgbClr val="1F497D"/>
                </a:solidFill>
                <a:latin typeface="Calibri"/>
              </a:rPr>
              <a:t>11 now 14 </a:t>
            </a:r>
            <a:r>
              <a:rPr lang="en-US" sz="2000" dirty="0">
                <a:solidFill>
                  <a:srgbClr val="1F497D"/>
                </a:solidFill>
                <a:latin typeface="Calibri"/>
              </a:rPr>
              <a:t>Blueprint Programs</a:t>
            </a:r>
            <a:r>
              <a:rPr lang="en-US" sz="2000" dirty="0">
                <a:latin typeface="Calibri"/>
              </a:rPr>
              <a:t>…..highest standard</a:t>
            </a:r>
          </a:p>
          <a:p>
            <a:pPr lvl="1" eaLnBrk="1" hangingPunct="1">
              <a:lnSpc>
                <a:spcPct val="90000"/>
              </a:lnSpc>
              <a:buFont typeface="Perpetua" charset="0"/>
              <a:buNone/>
            </a:pPr>
            <a:r>
              <a:rPr lang="en-US" sz="2000" dirty="0">
                <a:latin typeface="Calibri"/>
              </a:rPr>
              <a:t>	(</a:t>
            </a:r>
            <a:r>
              <a:rPr lang="en-US" sz="2000" dirty="0" smtClean="0">
                <a:latin typeface="Calibri"/>
              </a:rPr>
              <a:t>21 now 46 </a:t>
            </a:r>
            <a:r>
              <a:rPr lang="en-US" sz="2000" dirty="0">
                <a:latin typeface="Calibri"/>
              </a:rPr>
              <a:t>Promising Programs)</a:t>
            </a:r>
          </a:p>
          <a:p>
            <a:pPr eaLnBrk="1" hangingPunct="1">
              <a:lnSpc>
                <a:spcPct val="90000"/>
              </a:lnSpc>
            </a:pPr>
            <a:r>
              <a:rPr lang="en-US" sz="2000" b="1" i="1" dirty="0">
                <a:solidFill>
                  <a:srgbClr val="1F497D"/>
                </a:solidFill>
                <a:latin typeface="Calibri"/>
              </a:rPr>
              <a:t>Bad News….</a:t>
            </a:r>
          </a:p>
          <a:p>
            <a:pPr lvl="1" eaLnBrk="1" hangingPunct="1">
              <a:lnSpc>
                <a:spcPct val="90000"/>
              </a:lnSpc>
            </a:pPr>
            <a:r>
              <a:rPr lang="en-US" sz="2000" dirty="0">
                <a:latin typeface="Calibri"/>
              </a:rPr>
              <a:t>Most surprising is that </a:t>
            </a:r>
            <a:r>
              <a:rPr lang="en-US" sz="2000" dirty="0">
                <a:solidFill>
                  <a:srgbClr val="1F497D"/>
                </a:solidFill>
                <a:latin typeface="Calibri"/>
              </a:rPr>
              <a:t>most programs don</a:t>
            </a:r>
            <a:r>
              <a:rPr lang="ja-JP" altLang="en-US" sz="2000" dirty="0">
                <a:solidFill>
                  <a:srgbClr val="1F497D"/>
                </a:solidFill>
                <a:latin typeface="Calibri"/>
              </a:rPr>
              <a:t>’</a:t>
            </a:r>
            <a:r>
              <a:rPr lang="en-US" sz="2000" dirty="0">
                <a:solidFill>
                  <a:srgbClr val="1F497D"/>
                </a:solidFill>
                <a:latin typeface="Calibri"/>
              </a:rPr>
              <a:t>t work </a:t>
            </a:r>
          </a:p>
          <a:p>
            <a:pPr lvl="1" eaLnBrk="1" hangingPunct="1">
              <a:lnSpc>
                <a:spcPct val="90000"/>
              </a:lnSpc>
              <a:buFont typeface="Perpetua" charset="0"/>
              <a:buNone/>
            </a:pPr>
            <a:endParaRPr lang="en-US" dirty="0">
              <a:latin typeface="Calibri"/>
            </a:endParaRPr>
          </a:p>
        </p:txBody>
      </p:sp>
    </p:spTree>
    <p:extLst>
      <p:ext uri="{BB962C8B-B14F-4D97-AF65-F5344CB8AC3E}">
        <p14:creationId xmlns:p14="http://schemas.microsoft.com/office/powerpoint/2010/main" val="29329061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7658100" cy="1723924"/>
          </a:xfrm>
        </p:spPr>
        <p:txBody>
          <a:bodyPr>
            <a:normAutofit/>
          </a:bodyPr>
          <a:lstStyle/>
          <a:p>
            <a:pPr eaLnBrk="1" hangingPunct="1"/>
            <a:r>
              <a:rPr lang="en-US" sz="2100" u="sng" dirty="0">
                <a:latin typeface="Calibri"/>
              </a:rPr>
              <a:t/>
            </a:r>
            <a:br>
              <a:rPr lang="en-US" sz="2100" u="sng" dirty="0">
                <a:latin typeface="Calibri"/>
              </a:rPr>
            </a:br>
            <a:r>
              <a:rPr lang="en-US" sz="2000" u="sng" dirty="0">
                <a:latin typeface="Calibri"/>
              </a:rPr>
              <a:t>What doesn’t work (</a:t>
            </a:r>
            <a:r>
              <a:rPr lang="en-US" sz="2000" b="1" u="sng" dirty="0">
                <a:latin typeface="Calibri"/>
              </a:rPr>
              <a:t>no</a:t>
            </a:r>
            <a:r>
              <a:rPr lang="en-US" sz="2000" u="sng" dirty="0">
                <a:latin typeface="Calibri"/>
              </a:rPr>
              <a:t> overall </a:t>
            </a:r>
            <a:r>
              <a:rPr lang="en-US" sz="2000" b="1" u="sng" dirty="0">
                <a:latin typeface="Calibri"/>
              </a:rPr>
              <a:t>positive effect</a:t>
            </a:r>
            <a:r>
              <a:rPr lang="en-US" sz="2000" u="sng" dirty="0">
                <a:latin typeface="Calibri"/>
              </a:rPr>
              <a:t>)</a:t>
            </a:r>
            <a:r>
              <a:rPr lang="en-US" sz="2000" dirty="0">
                <a:latin typeface="Calibri"/>
              </a:rPr>
              <a:t/>
            </a:r>
            <a:br>
              <a:rPr lang="en-US" sz="2000" dirty="0">
                <a:latin typeface="Calibri"/>
              </a:rPr>
            </a:br>
            <a:r>
              <a:rPr lang="en-US" sz="2000" u="sng" dirty="0">
                <a:latin typeface="Calibri"/>
              </a:rPr>
              <a:t>(Delbert Elliott, CSPV, 2000)</a:t>
            </a:r>
            <a:r>
              <a:rPr lang="en-US" sz="2000" dirty="0">
                <a:latin typeface="Calibri"/>
              </a:rPr>
              <a:t>  Additional reference: Sherman et al., 1997</a:t>
            </a:r>
            <a:endParaRPr lang="en-US" sz="2000" u="sng" dirty="0">
              <a:latin typeface="Calibri"/>
            </a:endParaRPr>
          </a:p>
        </p:txBody>
      </p:sp>
      <p:sp>
        <p:nvSpPr>
          <p:cNvPr id="441347" name="Rectangle 3"/>
          <p:cNvSpPr>
            <a:spLocks noGrp="1" noChangeArrowheads="1"/>
          </p:cNvSpPr>
          <p:nvPr>
            <p:ph idx="1"/>
          </p:nvPr>
        </p:nvSpPr>
        <p:spPr>
          <a:xfrm>
            <a:off x="217714" y="1132114"/>
            <a:ext cx="8462647" cy="5725886"/>
          </a:xfrm>
        </p:spPr>
        <p:txBody>
          <a:bodyPr>
            <a:normAutofit/>
          </a:bodyPr>
          <a:lstStyle/>
          <a:p>
            <a:pPr eaLnBrk="1" hangingPunct="1">
              <a:lnSpc>
                <a:spcPct val="80000"/>
              </a:lnSpc>
            </a:pPr>
            <a:r>
              <a:rPr lang="en-US" sz="2000" dirty="0">
                <a:latin typeface="Calibri"/>
              </a:rPr>
              <a:t>DARE (5th and 6th grade curriculum)</a:t>
            </a:r>
          </a:p>
          <a:p>
            <a:pPr eaLnBrk="1" hangingPunct="1">
              <a:lnSpc>
                <a:spcPct val="80000"/>
              </a:lnSpc>
            </a:pPr>
            <a:r>
              <a:rPr lang="en-US" sz="2000" dirty="0">
                <a:latin typeface="Calibri"/>
              </a:rPr>
              <a:t>Gun buyback programs</a:t>
            </a:r>
          </a:p>
          <a:p>
            <a:pPr>
              <a:lnSpc>
                <a:spcPct val="80000"/>
              </a:lnSpc>
            </a:pPr>
            <a:r>
              <a:rPr lang="en-US" sz="2000" dirty="0"/>
              <a:t>Home detention with electronic monitoring</a:t>
            </a:r>
          </a:p>
          <a:p>
            <a:pPr eaLnBrk="1" hangingPunct="1">
              <a:lnSpc>
                <a:spcPct val="80000"/>
              </a:lnSpc>
            </a:pPr>
            <a:r>
              <a:rPr lang="en-US" sz="2000" dirty="0">
                <a:latin typeface="Calibri"/>
              </a:rPr>
              <a:t>Boot Camps</a:t>
            </a:r>
          </a:p>
          <a:p>
            <a:pPr eaLnBrk="1" hangingPunct="1">
              <a:lnSpc>
                <a:spcPct val="80000"/>
              </a:lnSpc>
            </a:pPr>
            <a:r>
              <a:rPr lang="en-US" sz="2000" dirty="0">
                <a:latin typeface="Calibri"/>
              </a:rPr>
              <a:t>Peer Counseling programs</a:t>
            </a:r>
          </a:p>
          <a:p>
            <a:pPr eaLnBrk="1" hangingPunct="1">
              <a:lnSpc>
                <a:spcPct val="80000"/>
              </a:lnSpc>
            </a:pPr>
            <a:r>
              <a:rPr lang="en-US" sz="2000" dirty="0">
                <a:latin typeface="Calibri"/>
              </a:rPr>
              <a:t>Summer jobs (targeting at risk youth)</a:t>
            </a:r>
          </a:p>
          <a:p>
            <a:pPr eaLnBrk="1" hangingPunct="1">
              <a:lnSpc>
                <a:spcPct val="80000"/>
              </a:lnSpc>
            </a:pPr>
            <a:r>
              <a:rPr lang="en-US" sz="2000" dirty="0">
                <a:latin typeface="Calibri"/>
              </a:rPr>
              <a:t>Wilderness/challenge programs</a:t>
            </a:r>
          </a:p>
          <a:p>
            <a:pPr eaLnBrk="1" hangingPunct="1">
              <a:lnSpc>
                <a:spcPct val="80000"/>
              </a:lnSpc>
            </a:pPr>
            <a:r>
              <a:rPr lang="en-US" sz="2000" dirty="0">
                <a:latin typeface="Calibri"/>
              </a:rPr>
              <a:t>Casework/counseling</a:t>
            </a:r>
          </a:p>
          <a:p>
            <a:pPr eaLnBrk="1" hangingPunct="1">
              <a:lnSpc>
                <a:spcPct val="80000"/>
              </a:lnSpc>
              <a:buFont typeface="Perpetua" charset="0"/>
              <a:buNone/>
            </a:pPr>
            <a:endParaRPr lang="en-US" sz="1800" dirty="0">
              <a:latin typeface="Calibri"/>
            </a:endParaRPr>
          </a:p>
          <a:p>
            <a:pPr eaLnBrk="1" hangingPunct="1">
              <a:lnSpc>
                <a:spcPct val="80000"/>
              </a:lnSpc>
              <a:buFont typeface="Perpetua" charset="0"/>
              <a:buNone/>
            </a:pPr>
            <a:r>
              <a:rPr lang="en-US" sz="2100" u="sng" dirty="0">
                <a:latin typeface="Calibri"/>
              </a:rPr>
              <a:t>What produces </a:t>
            </a:r>
            <a:r>
              <a:rPr lang="en-US" sz="2100" b="1" u="sng" dirty="0">
                <a:latin typeface="Calibri"/>
              </a:rPr>
              <a:t>negative</a:t>
            </a:r>
            <a:r>
              <a:rPr lang="en-US" sz="2100" u="sng" dirty="0">
                <a:latin typeface="Calibri"/>
              </a:rPr>
              <a:t> </a:t>
            </a:r>
            <a:r>
              <a:rPr lang="en-US" sz="1500" u="sng" dirty="0">
                <a:latin typeface="Calibri"/>
              </a:rPr>
              <a:t>(iatrogenic) </a:t>
            </a:r>
            <a:r>
              <a:rPr lang="en-US" sz="2100" u="sng" dirty="0">
                <a:latin typeface="Calibri"/>
              </a:rPr>
              <a:t>outcomes</a:t>
            </a:r>
            <a:r>
              <a:rPr lang="en-US" sz="1050" u="sng" dirty="0">
                <a:latin typeface="Calibri"/>
              </a:rPr>
              <a:t/>
            </a:r>
            <a:br>
              <a:rPr lang="en-US" sz="1050" u="sng" dirty="0">
                <a:latin typeface="Calibri"/>
              </a:rPr>
            </a:br>
            <a:endParaRPr lang="en-US" sz="600" b="1" dirty="0">
              <a:latin typeface="Calibri"/>
            </a:endParaRPr>
          </a:p>
          <a:p>
            <a:pPr eaLnBrk="1" hangingPunct="1">
              <a:lnSpc>
                <a:spcPct val="80000"/>
              </a:lnSpc>
            </a:pPr>
            <a:r>
              <a:rPr lang="en-US" sz="2000" dirty="0">
                <a:latin typeface="Calibri"/>
              </a:rPr>
              <a:t>Waivers to adult (criminal courts)—longer processing and pre-trial detention, racial bias, lower probability of in-custody treatment, increased risk of re-offense upon release).</a:t>
            </a:r>
          </a:p>
          <a:p>
            <a:pPr eaLnBrk="1" hangingPunct="1">
              <a:lnSpc>
                <a:spcPct val="80000"/>
              </a:lnSpc>
            </a:pPr>
            <a:r>
              <a:rPr lang="en-US" sz="2000" dirty="0">
                <a:latin typeface="Calibri"/>
              </a:rPr>
              <a:t>Scared Straight</a:t>
            </a:r>
          </a:p>
          <a:p>
            <a:pPr eaLnBrk="1" hangingPunct="1">
              <a:lnSpc>
                <a:spcPct val="80000"/>
              </a:lnSpc>
            </a:pPr>
            <a:r>
              <a:rPr lang="en-US" sz="2000" dirty="0">
                <a:latin typeface="Calibri"/>
              </a:rPr>
              <a:t>Shock Probation / Parole </a:t>
            </a:r>
          </a:p>
        </p:txBody>
      </p:sp>
    </p:spTree>
    <p:extLst>
      <p:ext uri="{BB962C8B-B14F-4D97-AF65-F5344CB8AC3E}">
        <p14:creationId xmlns:p14="http://schemas.microsoft.com/office/powerpoint/2010/main" val="41586683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Videos - Ultimate Combo\Network-2-03.wmv"/>
  <p:tag name="VIDEOGRIDCOORDINATE" val="13 2"/>
  <p:tag name="CATEGORYPATH" val="C:\Program Files\PowerPlugs\Video Backgrounds\Videos\Videos - Ultimate Combo"/>
  <p:tag name="PATTERNCOLOR" val="16711680"/>
  <p:tag name="VB" val="1"/>
  <p:tag name="BACKDROPFILENAME" val="Backdrop10.x"/>
  <p:tag name="BACKDROPTRANSPERCENTAGE" val="204"/>
  <p:tag name="MYFAVORITES" val="0"/>
  <p:tag name="BACKDROP" val="1"/>
  <p:tag name="TRANSPARENCY" val="1"/>
  <p:tag name="LOOPVIDEO" val="0"/>
  <p:tag name="VIDEOOPTION" val="Static"/>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7639</TotalTime>
  <Words>2383</Words>
  <Application>Microsoft Office PowerPoint</Application>
  <PresentationFormat>On-screen Show (4:3)</PresentationFormat>
  <Paragraphs>476</Paragraphs>
  <Slides>43</Slides>
  <Notes>23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43</vt:i4>
      </vt:variant>
    </vt:vector>
  </HeadingPairs>
  <TitlesOfParts>
    <vt:vector size="63" baseType="lpstr">
      <vt:lpstr>ＭＳ Ｐゴシック</vt:lpstr>
      <vt:lpstr>Arial</vt:lpstr>
      <vt:lpstr>Arial Rounded MT Bold</vt:lpstr>
      <vt:lpstr>Book Antiqua</vt:lpstr>
      <vt:lpstr>Calibri</vt:lpstr>
      <vt:lpstr>Cambria</vt:lpstr>
      <vt:lpstr>Eras Medium ITC</vt:lpstr>
      <vt:lpstr>Garamond</vt:lpstr>
      <vt:lpstr>メイリオ</vt:lpstr>
      <vt:lpstr>Mongolian Baiti</vt:lpstr>
      <vt:lpstr>Perpetua</vt:lpstr>
      <vt:lpstr>Sylfaen</vt:lpstr>
      <vt:lpstr>Tahoma</vt:lpstr>
      <vt:lpstr>Times</vt:lpstr>
      <vt:lpstr>Times New Roman</vt:lpstr>
      <vt:lpstr>Trebuchet MS</vt:lpstr>
      <vt:lpstr>Wingdings</vt:lpstr>
      <vt:lpstr>Wingdings 2</vt:lpstr>
      <vt:lpstr>Wingdings 3</vt:lpstr>
      <vt:lpstr>Facet</vt:lpstr>
      <vt:lpstr> FFT Overview for VA Prospective Providers Nov. 19th 2:00 to 4:00  Helen M. Midouhas M.S. Ed., L.P.C.   Seattle USA www.fftllc.com </vt:lpstr>
      <vt:lpstr>Agenda for Today</vt:lpstr>
      <vt:lpstr>Context Changing world of FFT</vt:lpstr>
      <vt:lpstr>Context Changing World of Practice  </vt:lpstr>
      <vt:lpstr> Why we are here…youth/families we serve are...</vt:lpstr>
      <vt:lpstr>Context Adolescent Behavior Disorders</vt:lpstr>
      <vt:lpstr>Blueprint Initiative: (1996) Center for the Study &amp; Prevention of Violence (U of Co.), Centers for Disease Control (CDC) and Office of Juvenile Justice Delinquency and Prevention (OJJDP)  </vt:lpstr>
      <vt:lpstr>Effective Programs -- “EBPs”</vt:lpstr>
      <vt:lpstr> What doesn’t work (no overall positive effect) (Delbert Elliott, CSPV, 2000)  Additional reference: Sherman et al., 1997</vt:lpstr>
      <vt:lpstr>Blueprint Models www.blueprintsprograms.org </vt:lpstr>
      <vt:lpstr>Functional Family Therapy</vt:lpstr>
      <vt:lpstr>Functional Family Therapy  Treatment program for…..</vt:lpstr>
      <vt:lpstr>The Evidence Base for FFT</vt:lpstr>
      <vt:lpstr>PowerPoint Presentation</vt:lpstr>
      <vt:lpstr>The Evidence of Functional Family Therapy</vt:lpstr>
      <vt:lpstr>The Evidence of Functional Family Therapy</vt:lpstr>
      <vt:lpstr>FFT Fidelity matters (Turner et al, 2017)</vt:lpstr>
      <vt:lpstr>FFT Inc and Washington State / Juvenile Rehab    Administration Therapist Model Adherence &amp; Clinical Outcomes</vt:lpstr>
      <vt:lpstr>FFT LLC Dissemination </vt:lpstr>
      <vt:lpstr>PowerPoint Presentation</vt:lpstr>
      <vt:lpstr>Functional Family Therapy</vt:lpstr>
      <vt:lpstr>The Challenges Our Families Often Face: </vt:lpstr>
      <vt:lpstr>FFT’s Goal:  To Unlock, Develop, and Make Available  The Family and Community  Strength &amp; Protective Factors</vt:lpstr>
      <vt:lpstr>FFT families often have…</vt:lpstr>
      <vt:lpstr>Frequently Addressed Risk Factors w/Parents</vt:lpstr>
      <vt:lpstr>Frequently Addressed Risk Factors with  Adolescents</vt:lpstr>
      <vt:lpstr>FFT’s Underlying philosophy</vt:lpstr>
      <vt:lpstr>Given The Ecosystemic and Multiphasic Complexity, Why Start With FAMILY FIRST?  </vt:lpstr>
      <vt:lpstr>Super Summary of the FFT Model and “FFT Attitude:” </vt:lpstr>
      <vt:lpstr>A phase-based approach…</vt:lpstr>
      <vt:lpstr>Phases in FFT</vt:lpstr>
      <vt:lpstr>Who Are The “Major Players”?</vt:lpstr>
      <vt:lpstr>The Spacing of Sessions During Engagement and Motivation</vt:lpstr>
      <vt:lpstr>Therapist Model Fidelity Matters  Step two: the context in which therapists operate and are supported also impact fidelity and sustainability…</vt:lpstr>
      <vt:lpstr>FFT Dissemination Standards</vt:lpstr>
      <vt:lpstr>FFT Project Development</vt:lpstr>
      <vt:lpstr>Referral Considerations</vt:lpstr>
      <vt:lpstr>Referral Considerations</vt:lpstr>
      <vt:lpstr>Referral Considerations</vt:lpstr>
      <vt:lpstr>Referral agent communication w/ family can set the stage for strong beginning to FFT.   </vt:lpstr>
      <vt:lpstr>Functional Family Therapy</vt:lpstr>
      <vt:lpstr>Functional Family Therapy useful websites….</vt:lpstr>
      <vt:lpstr>www.FFTinc.com</vt:lpstr>
    </vt:vector>
  </TitlesOfParts>
  <Company>FFT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Kopp</dc:creator>
  <cp:lastModifiedBy>helenm2@verizon.net</cp:lastModifiedBy>
  <cp:revision>258</cp:revision>
  <dcterms:created xsi:type="dcterms:W3CDTF">2011-11-08T13:39:44Z</dcterms:created>
  <dcterms:modified xsi:type="dcterms:W3CDTF">2019-10-23T13:38:47Z</dcterms:modified>
</cp:coreProperties>
</file>